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KADA: 1 pamoka · pradžia
LAIKAS: 1 min.
SAKYKITE: Šiandien ir kitą pamoką žiūrėsime filmą „Bučiuoju, Juozas“ apie Juozą Vitkų-Kazimieraitį – karininką inžinierių, tapusį vienu pirmųjų partizanų vadų. Filmą žiūrėsime dalimis ir kelis kartus sustosime pasikalbėti.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KADA: 1 pamoka · prieš filmą
LAIKAS: 3 min.
SAKYKITE: Filmo pavadinimas – du žodžiai iš laiškų. Kaip manote, kodėl filmas vadinasi būtent taip? Užsirašykite spėjimą darbo lape – po filmo pažiūrėsime, ar pataikėte.
LAUKIAMI ATSAKYMAI: Taip Juozas baigdavo laiškus žmonai ir vaikams; filmas pasakoja ne tik apie kovą, bet ir apie šeimą, ilgesį, meilę.
PATARIMAS: Darbo lapo 1 užduotis. Spėjimų nevertinkite – prie jų grįšite per aptarimą.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KADA: 1 pamoka · prieš filmą
LAIKAS: 2 min.
SAKYKITE: Šis filmas – vaidybinė dokumentika. Jame susipina trys dalykai: aktorių suvaidintos scenos, tikros archyvo nuotraukos ir dokumentai, ir žmonės, kurie pasakoja – jo vaikaitis, istorikas, palaikų paieškų dalyvis. Filme Juozas kalba pirmuoju asmeniu. Žiūrėdami pagalvokite: kas iš to, ką matote, yra tikras šaltinis, o kas – rekonstrukcija?
PATARIMAS: Darbo lapo 2 užduotis: per filmą užrašyti po vieną pavyzdį kiekvienoje skiltyje. Juozą filme vaidina Dainius Kazlauskas, Genovaitę – Gabija Siurbytė.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KADA: 1 pamoka · prieš filmą
LAIKAS: 1 min.
SAKYKITE: Filmą žiūrėsime per dvi pamokas, keturiomis dalimis. Šiandien – pirmos dvi dalys, kitą pamoką – likusios dvi ir aptarimas. Per sustojimus atsakysite į kelis klausimus darbo lape.
PATARIMAS: Sustojimų vietos – pagal scenarijų: sustabdykite, kai tik pasigirsta kitos dalies pirmieji žodžiai (pateikti mokytojo vadove). Galutiniame montaže tvarka gali šiek tiek skirtis.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KADA: 1 pamoka · prieš I dalį
LAIKAS: 30 s
SAKYKITE: Dabar žiūrėsime I dalį „Karininkas ir inžinierius“ (1918–1940). Atkreipkite dėmesį į šiuos klausimus – po dalies į juos atsakysite darbo lape.
LAUKIAMI ATSAKYMAI: 1) Lietuva ką tik paskelbė nepriklausomybę ir kovojo dėl jos. Jauni žmonės jautė pareigą ją ginti. Ta pati karta 1944 m. turės rinktis vėl. 2) Trūko aukštos kvalifikacijos specialistų, buvo kuriama moderni kariuomenė. Už stipendiją jis turėjo ištarnauti daugiau nei 15 metų – valstybė į jį investavo. 3) Kariuomenė paversta Raudonosios armijos korpusu, Karo mokykla panaikinta 1940 m. rugsėjo 15 d. Karininkams teko vilkėti okupantų uniformą. 4) Žinias ir pavyzdį. Vanagas vėliau rašė: „Daug ko aš pasimokiau iš Kazimieraičio, ir jis man tapo darbo kelrodžiu.“
PATARIMAS: Dalies pradžia: Filmo pradžia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KADA: 1 pamoka · po I dalies
LAIKAS: 2 min.
SAKYKITE: Sustojame. Užsirašykite trumpus atsakymus į ankstesnės dalies klausimus. Ir dar vienas klausimas visai klasei:
KLAUSKITE: Kodėl jis „visiškai nesididžiavo“ sovietų suteiktu papulkininkio laipsniu?
LAUKIAMI ATSAKYMAI: Tai buvo okupacinės kariuomenės laipsnis; jis turėjo vilkėti uniformą su Raudonosios armijos antsiuvais, o liko ištikimas Lietuvai. Laipsnis – ne garbė, jei jį suteikia okupantas.
PATARIMAS: Ne ilgiau nei 2–3 min. – trumpi atsakymai, išsamiau kalbėsite per aptarimą.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KADA: 1 pamoka · prieš II dalį
LAIKAS: 30 s
SAKYKITE: Dabar žiūrėsime II dalį „Tarp dviejų okupacijų“ (1941–1944). Atkreipkite dėmesį į šiuos klausimus – po dalies į juos atsakysite darbo lape.
LAUKIAMI ATSAKYMAI: 1) Per antskrydį pasiliko rugių lauke ir negrįžo į ešeloną. Nenorėjo trauktis su okupantais ir kariauti jų kare. 2) Tai buvo kita okupacija. Jis vadovavo „Kęstučio“ štabui Vilniuje ir dėstė pogrindinėje karo mokykloje – ruošė karininkus būsimai kovai už nepriklausomybę. 3) Sovietų saugumas sekė ir suiminėjo buvusius Lietuvos karininkus; bendravimas su jais galėjo kainuoti laisvę. 4) „Aš iš savo žemės nė žingsnio, toks mano nusistatymas, tik šeima man kelia rūpesčio.“ Jautė pareigą likti su žmonėmis ir kraštu.
PATARIMAS: Dalies pradžia: Gintaras Vitkus: „Kai prasidėjo antras pasaulinis karas…“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KADA: 1 pamoka · po II dalies
LAIKAS: 8 min.
SAKYKITE: Filme Juozo vaikaitis Gintaras Vitkus sako, kad Genovaitės indėlis į laisvės kovas buvo ne mažesnis nei paties Juozo. Pirmiausia pagalvokite patys, tada aptarkite su suolo draugu, tada pasidalinsime.
KLAUSKITE: Ką reiškia, kad ji „mokėjo tą kainą kartu su vyru“? Kokią kainą mokėjo šeima? Ką Juozas galėjo pasirinkti 1944 m.?
LAUKIAMI ATSAKYMAI: Ji liko viena su šešiais vaikais ir mama, be pajamų; atsisakė trauktis į Vakarus; nuolat bijojo; vėliau ištremta. Juozas galėjo trauktis į Vakarus, bet liko.
PATARIMAS: Metodas „Mąstyk – aptark poroje – pasidalink“ (1 + 3 + 4 min.). Namų darbų nereikia – kitą pamoką pradėsime nuo prisiminimo.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KADA: 2 pamoka · pradžia
LAIKAS: 3 min.
SAKYKITE: Prisiminkime, kur sustojome. 1944 m. Kalėdos: Juozas dirba Kabelių girininkijoje, bet iš tikrųjų jau organizuoja vyrus. Kokie trys dalykai jums labiausiai įsiminė per pirmą pamoką?
LAUKIAMI ATSAKYMAI: Studijos Belgijoje; 1941 m. pasiliko rugiuose; „Kęstutis“; šeima Vilniuje ir Panemunėje; atsisakė trauktis į Vakarus; Kabeliai.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KADA: 2 pamoka · prieš III dalį
LAIKAS: 30 s
SAKYKITE: Dabar žiūrėsime III dalį „Tėvas tampa Kazimieraičiu“ (1945). Atkreipkite dėmesį į šiuos klausimus – po dalies į juos atsakysite darbo lape.
LAUKIAMI ATSAKYMAI: 1) Jis buvo vyresnis, griežtas, bet rūpestingas; taip jį vadino ir kareiviai dar nepriklausomos Lietuvos kariuomenėje. „Mes mylime jį kaip tėvą“ (V. Kraunelis-Žilvitis). 2) Be gyventojų paramos partizanai neišgyventų; jie turėjo būti kariuomenė, ne gauja, ir skirtis nuo okupantų. Net sovietų tardytojas pripažino, kad jis baudė savuosius už plėšikavimą. 3) Dėl konspiracijos: laiškas galėjo patekti saugumui ir išduoti jį bei šeimą. Kartu – nenorėjo gąsdinti artimųjų. 4) Priesaika baigiama „Tepadeda man Dievas ir Lietuvos globėjas šv. Kazimieras“; -aitis reiškia „kieno nors sūnus“. Versijos: ryšys su Šv. Kazimiero draugija (J. Grigas) arba viltis šv. Kazimiero globos (sūnus V. Vitkus).
PATARIMAS: Dalies pradžia: Juozas: „Gal dėl mano griežtumo, rūpesčio…“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KADA: 2 pamoka · po III dalies
LAIKAS: 3 min.
SAKYKITE: Sustojame. Užsirašykite atsakymus į III dalies klausimus. O dabar – tikra situacija iš 1945 m. vasaros. Jūs – vadas. Rankų pakėlimu: draudžiate, leidžiate visiems ar leidžiate su sąlyga? Tik tada atskleiskite, ką nusprendė Kazimieraitis.
KLAUSKITE: Tavo vyrai klausia: ar galima užsiregistruoti valdžiai, kad neištremtų mūsų šeimų? Ką atsakytum tu?
LAUKIAMI ATSAKYMAI: Kazimieraitis leido registruotis tiems, kurie taip gelbėjo šeimas nuo tremties, jei tik jie netaps išdavikais (knyga, p. 222). Jis pasvėrė ištikimybę kovai ir žmonių gyvybes – ir nepasmerkė tų, kurie rinkosi šeimą.
PATARIMAS: Ne ilgiau nei 2–3 min. – trumpi atsakymai, išsamiau kalbėsite per aptarimą.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KADA: 2 pamoka · prieš IV dalį
LAIKAS: 30 s
SAKYKITE: Dabar žiūrėsime IV dalį „Paskutinė žiema ir pavasaris“ (1945–1946). Atkreipkite dėmesį į šiuos klausimus – po dalies į juos atsakysite darbo lape.
LAUKIAMI ATSAKYMAI: 1) Paradoksas: jis liepė rašyti dienoraščius „kaip medžiagą istorijai“; 1946 m. sausio 12 d. saugumas užpuolė bunkerį ir paėmė dienoraštį – jis išliko archyve. 2) Laisvą, demokratinę, kurioje valdžia priklauso tautai. Tą pačią idėją kartoja 1949 m. Deklaracija ir dabartinė Konstitucija („Suverenitetas priklauso Tautai“). 3) Okupantai žūtį slėpė ir kūną užkasė slapta. Žinia pasiekė per partizanų ryšius tik 1946 m. liepos 23 d. 4) Kapas būtų tapęs atminties ir pasipriešinimo vieta. Palaikai rasti tik 2022 m., palaidotas 2023 m. spalio 21 d. Antakalnio kapinėse.
PATARIMAS: Dalies pradžia: Juozas: „Artėjo žiema, reikėjo ruoštis.“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KADA: 2 pamoka · iškart po filmo
LAIKAS: 1 min.
SAKYKITE: Filmo pabaiga sunki. Prieš kalbėdami, minutę pabūkime tyloje. Tada kiekvienas užrašykite vieną žodį – ką jaučiate po filmo.
PATARIMAS: Leiskite mokiniams pajusti filmo pabaigą. Jei kas nors susijaudino, leiskite neatsakinėti. Atpažinimo protokolų ir palaikų nuotraukų nerodykite.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KADA: 2 pamoka · aptarimas
LAIKAS: 4 min.
SAKYKITE: Grįžkime prie klausimo iš pamokos pradžios. Ką užrašėte į tris skiltis? Ir svarbiausia: ar filme Juozas kalba savo paties žodžiais?
LAUKIAMI ATSAKYMAI: Filme Juozo monologas sukurtas remiantis jo laiškais, štabo dienoraščiu ir artimųjų atsiminimais. Kai kurios ištraukos – tikros laiškų citatos (laiškas „iš vasarvietės“ 1945 m. liepą, „Mano gyvenimas taip paskirstytas…“), kitos – kūrėjų parašytas pasakojimas jo vardu. Todėl filmas padeda pajusti žmogų, bet faktus reikia tikrinti šaltiniuose.
PATARIMAS: Tai medijų raštingumo užduotis: mokiniai mokosi atskirti istorinį šaltinį nuo jo interpretacijos.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KADA: 2 pamoka · aptarimas
LAIKAS: 5 min.
SAKYKITE: Perskaitysiu teiginį. Atsistokite į tą klasės kampą, kuris atitinka jūsų nuomonę. Kiekviename kampe išsirinkite vieną žmogų, kuris paaiškins kodėl.
KLAUSKITE: „Genovaitės auka Lietuvai buvo ne mažesnė nei Juozo.“ Kodėl stovite čia? Ar kas nors pakeitė nuomonę išgirdęs kitus?
LAUKIAMI ATSAKYMAI: Nėra vieno teisingo atsakymo. Argumentai: ji liko viena su šešiais vaikais, be pajamų, buvo ištremta; jis rizikavo gyvybe ir žuvo; abu apsisprendė nesitraukti.
PATARIMAS: Kampuose pakabinkite lapus: Visiškai sutinku / Sutinku / Nesutinku / Visiškai nesutinku. Jei vietos mažai – rankų pakėlimas 1–4 pirštais. Vyresnėms klasėms galite pasirinkti antrą teiginį: „Partizanas, pasitraukęs iš miško dėl šeimos, nebuvo išdavikas.“ (filme apie tai kalba istorikas A. Anušauskas).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KADA: 2 pamoka · aptarimas (arba 3 pamoka)
LAIKAS: 5–10 min.
SAKYKITE: Kiekviena grupė pasirenka po vieną klausimą. Turite 3 minutes pasiruošti, tada pasidalinsime.
LAUKIAMI ATSAKYMAI: 1) Laiškai rodo žmogų: ilgesį, rūpestį, tikėjimą; dokumentai – veiklą ir faktus. 2) Jis nenorėjo, kad jauni žmonės aukotųsi be būtinybės: kova buvo paskutinė priemonė tiems, kuriems kito kelio neliko – tai atsakomybė už kitų gyvybes (knyga, p. 165). 3) Argumentai „už“: kova liudijo pasauliui, kad tauta nepasidavė okupacijai; išsaugojo valstybingumo idėją (1949 m. Deklaracija 1999 m. pripažinta valstybės teisės aktu). „Prieš“: apie 20 000 žuvusių, tremtys. Vertinamas argumentas. 4) Laisva, demokratinė Lietuva, kurioje valdžia priklauso tautai; išsipildė 1990 m., įtvirtinta 1992 m. Konstitucijoje. 5) Asmeninis atsakymas.
PATARIMAS: Jei laiko nebeliko, šie klausimai tinka trečiai pamokai, rašiniui ar klasės valandėlei. Vyresniems – sokratiškas pokalbis ratu.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KADA: 2 pamoka · aptarimas arba namų darbai
LAIKAS: 4 min.
SAKYKITE: Filme girdėjote: „Pradžioje mane jie vadindavo Tėvu, bet vėliau pasirinkau Kazimieraičio slapyvardį.“ Slapyvardis saugojo žmogų ir šeimą, bet buvo ir žinia. Pažiūrėkite į kelis jo bendražygių slapyvardžius. Tada sukurkite slapyvardį sau ir paaiškinkite dviem sakiniais, kodėl jis toks.
KLAUSKITE: Kurie slapyvardžiai labiau saugo, kurie labiau „kalba“? Kodėl kunigas galėjo pasirinkti moterišką vardą Elytė?
LAUKIAMI ATSAKYMAI: Vanagas, Elytė – nieko neišduoda apie žmogų; Dzūkas nurodo kraštą. Elytė gal klaidino priešą – bet šaltiniai to nepaaiškina, tai tik spėjimas. Geras slapyvardis neišduoda tavęs, bet sako, kas tau svarbu.
PATARIMAS: Kun. Zigmas Neciunskas-Elytė, Nedzingės klebonas, slėpė Kazimieraitį ir Vanagą; su Kazimieraičiu sukūrė giesmę „Dieve geriausias“. 1949 m. LLKS draudė „lietuviškai dvasiai nepriimtinus“ slapyvardžius.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KADA: 2 pamoka · pabaiga
LAIKAS: 3 min.
SAKYKITE: Paskutinė užduotis. Juozas parašė, kaip „paskirstytas“ jo gyvenimas. Pabandykite vienu sakiniu parašyti, kam jūs norėtumėte skirti savo gyvenimą, darbą ir pastangas.
PATARIMAS: Užduotis asmeniška – nerinkite ir neskaitykite garsiai be mokinio sutikimo. Namų darbas (pasirinktinai): laiškas Juozui arba Genovaitei.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ulinė">
    <p:bg>
      <p:bgPr>
        <a:solidFill>
          <a:srgbClr val="1A211D"/>
        </a:solidFill>
      </p:bgPr>
    </p:bg>
    <p:spTree>
      <p:nvGrpSpPr>
        <p:cNvPr id="1" name=""/>
        <p:cNvGrpSpPr/>
        <p:nvPr/>
      </p:nvGrpSpPr>
      <p:grpSpPr>
        <a:xfrm>
          <a:off x="0" y="0"/>
          <a:ext cx="0" cy="0"/>
          <a:chOff x="0" y="0"/>
          <a:chExt cx="0" cy="0"/>
        </a:xfrm>
      </p:grpSpPr>
      <p:pic>
        <p:nvPicPr>
          <p:cNvPr id="2" name="Image 0" descr="/home/claude/kz/img/logo.png">    </p:cNvPr>
          <p:cNvPicPr>
            <a:picLocks noChangeAspect="1"/>
          </p:cNvPicPr>
          <p:nvPr/>
        </p:nvPicPr>
        <p:blipFill>
          <a:blip r:embed="rId1"/>
          <a:stretch>
            <a:fillRect/>
          </a:stretch>
        </p:blipFill>
        <p:spPr>
          <a:xfrm>
            <a:off x="548640" y="411480"/>
            <a:ext cx="329184" cy="329184"/>
          </a:xfrm>
          <a:prstGeom prst="rect">
            <a:avLst/>
          </a:prstGeom>
        </p:spPr>
      </p:pic>
      <p:sp>
        <p:nvSpPr>
          <p:cNvPr id="3" name="Text 0"/>
          <p:cNvSpPr txBox="1"/>
          <p:nvPr/>
        </p:nvSpPr>
        <p:spPr>
          <a:xfrm>
            <a:off x="987552" y="384048"/>
            <a:ext cx="5486400" cy="384048"/>
          </a:xfrm>
          <a:prstGeom prst="rect">
            <a:avLst/>
          </a:prstGeom>
          <a:noFill/>
          <a:ln/>
        </p:spPr>
        <p:txBody>
          <a:bodyPr wrap="square" lIns="0" tIns="0" rIns="0" bIns="0" rtlCol="0" anchor="ctr"/>
          <a:lstStyle/>
          <a:p>
            <a:pPr indent="0" marL="0">
              <a:buNone/>
            </a:pPr>
            <a:r>
              <a:rPr lang="en-US" sz="2000" dirty="0">
                <a:solidFill>
                  <a:srgbClr val="FFFFFF"/>
                </a:solidFill>
                <a:latin typeface="Impact" pitchFamily="34" charset="0"/>
                <a:ea typeface="Impact" pitchFamily="34" charset="-122"/>
                <a:cs typeface="Impact" pitchFamily="34" charset="-120"/>
              </a:rPr>
              <a:t>JUOZAS VITKUS-KAZIMIERAITIS</a:t>
            </a: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Šviesi">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382512"/>
            <a:ext cx="5486400" cy="274320"/>
          </a:xfrm>
          <a:prstGeom prst="rect">
            <a:avLst/>
          </a:prstGeom>
          <a:noFill/>
          <a:ln/>
        </p:spPr>
        <p:txBody>
          <a:bodyPr wrap="square" lIns="0" tIns="0" rIns="0" bIns="0" rtlCol="0" anchor="ctr"/>
          <a:lstStyle/>
          <a:p>
            <a:pPr indent="0" marL="0">
              <a:buNone/>
            </a:pPr>
            <a:r>
              <a:rPr lang="en-US" sz="1000" b="1" spc="100" kern="0" dirty="0">
                <a:solidFill>
                  <a:srgbClr val="3E4E42"/>
                </a:solidFill>
                <a:latin typeface="Courier New" pitchFamily="34" charset="0"/>
                <a:ea typeface="Courier New" pitchFamily="34" charset="-122"/>
                <a:cs typeface="Courier New" pitchFamily="34" charset="-120"/>
              </a:rPr>
              <a:t>KAZIMIERAITIS 125  ·  7–12 KL.</a:t>
            </a:r>
            <a:endParaRPr lang="en-US" sz="1000" dirty="0"/>
          </a:p>
        </p:txBody>
      </p:sp>
      <p:sp>
        <p:nvSpPr>
          <p:cNvPr id="3" name="Text 1"/>
          <p:cNvSpPr/>
          <p:nvPr>
            <p:ph idx="101" type="title" hasCustomPrompt="1"/>
          </p:nvPr>
        </p:nvSpPr>
        <p:spPr>
          <a:xfrm>
            <a:off x="548640" y="365760"/>
            <a:ext cx="11064240" cy="914400"/>
          </a:xfrm>
          <a:prstGeom prst="rect">
            <a:avLst/>
          </a:prstGeom>
          <a:noFill/>
          <a:ln/>
        </p:spPr>
        <p:txBody>
          <a:bodyPr wrap="square" rtlCol="0"/>
          <a:lstStyle>
            <a:lvl1pPr algn="l" indent="0" marL="0">
              <a:buNone/>
              <a:defRPr lang="en-US" sz="4400" dirty="0">
                <a:solidFill>
                  <a:srgbClr val="1A211D"/>
                </a:solidFill>
                <a:latin typeface="Impact" pitchFamily="34" charset="0"/>
                <a:ea typeface="Impact" pitchFamily="34" charset="-122"/>
                <a:cs typeface="Impact" pitchFamily="34" charset="-120"/>
              </a:defRPr>
            </a:lvl1pPr>
          </a:lstStyle>
          <a:p>
            <a:pPr algn="l" indent="0" marL="0">
              <a:buNone/>
            </a:pPr>
            <a:endParaRPr lang="en-US" sz="44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amsi">
    <p:bg>
      <p:bgPr>
        <a:solidFill>
          <a:srgbClr val="1A211D"/>
        </a:solidFill>
      </p:bgPr>
    </p:bg>
    <p:spTree>
      <p:nvGrpSpPr>
        <p:cNvPr id="1" name=""/>
        <p:cNvGrpSpPr/>
        <p:nvPr/>
      </p:nvGrpSpPr>
      <p:grpSpPr>
        <a:xfrm>
          <a:off x="0" y="0"/>
          <a:ext cx="0" cy="0"/>
          <a:chOff x="0" y="0"/>
          <a:chExt cx="0" cy="0"/>
        </a:xfrm>
      </p:grpSpPr>
      <p:sp>
        <p:nvSpPr>
          <p:cNvPr id="2" name="Text 0"/>
          <p:cNvSpPr txBox="1"/>
          <p:nvPr/>
        </p:nvSpPr>
        <p:spPr>
          <a:xfrm>
            <a:off x="548640" y="6382512"/>
            <a:ext cx="5486400" cy="274320"/>
          </a:xfrm>
          <a:prstGeom prst="rect">
            <a:avLst/>
          </a:prstGeom>
          <a:noFill/>
          <a:ln/>
        </p:spPr>
        <p:txBody>
          <a:bodyPr wrap="square" lIns="0" tIns="0" rIns="0" bIns="0" rtlCol="0" anchor="ctr"/>
          <a:lstStyle/>
          <a:p>
            <a:pPr indent="0" marL="0">
              <a:buNone/>
            </a:pPr>
            <a:r>
              <a:rPr lang="en-US" sz="1000" b="1" spc="100" kern="0" dirty="0">
                <a:solidFill>
                  <a:srgbClr val="9AA19C"/>
                </a:solidFill>
                <a:latin typeface="Courier New" pitchFamily="34" charset="0"/>
                <a:ea typeface="Courier New" pitchFamily="34" charset="-122"/>
                <a:cs typeface="Courier New" pitchFamily="34" charset="-120"/>
              </a:rPr>
              <a:t>KAZIMIERAITIS 125  ·  7–12 KL.</a:t>
            </a:r>
            <a:endParaRPr lang="en-US" sz="1000" dirty="0"/>
          </a:p>
        </p:txBody>
      </p:sp>
      <p:sp>
        <p:nvSpPr>
          <p:cNvPr id="3" name="Text 1"/>
          <p:cNvSpPr/>
          <p:nvPr>
            <p:ph idx="101" type="title" hasCustomPrompt="1"/>
          </p:nvPr>
        </p:nvSpPr>
        <p:spPr>
          <a:xfrm>
            <a:off x="548640" y="365760"/>
            <a:ext cx="11064240" cy="914400"/>
          </a:xfrm>
          <a:prstGeom prst="rect">
            <a:avLst/>
          </a:prstGeom>
          <a:noFill/>
          <a:ln/>
        </p:spPr>
        <p:txBody>
          <a:bodyPr wrap="square" rtlCol="0"/>
          <a:lstStyle>
            <a:lvl1pPr algn="l" indent="0" marL="0">
              <a:buNone/>
              <a:defRPr lang="en-US" sz="4400" dirty="0">
                <a:solidFill>
                  <a:srgbClr val="FFFFFF"/>
                </a:solidFill>
                <a:latin typeface="Impact" pitchFamily="34" charset="0"/>
                <a:ea typeface="Impact" pitchFamily="34" charset="-122"/>
                <a:cs typeface="Impact" pitchFamily="34" charset="-120"/>
              </a:defRPr>
            </a:lvl1pPr>
          </a:lstStyle>
          <a:p>
            <a:pPr algn="l" indent="0" marL="0">
              <a:buNone/>
            </a:pPr>
            <a:endParaRPr lang="en-US" sz="44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AA19C"/>
                </a:solidFill>
                <a:latin typeface="Courier New"/>
                <a:ea typeface="Courier New"/>
                <a:cs typeface="Courier New"/>
              </a:defRPr>
            </a:lvl1pPr>
          </a:lstStyle>
          <a:p>
            <a:pPr algn="r"/>
            <a:fld id="{F7021451-1387-4CA6-816F-3879F97B5CBC}" type="slidenum">
              <a:rPr b="1"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Užduotis">
    <p:bg>
      <p:bgPr>
        <a:solidFill>
          <a:srgbClr val="FFCF3A"/>
        </a:solidFill>
      </p:bgPr>
    </p:bg>
    <p:spTree>
      <p:nvGrpSpPr>
        <p:cNvPr id="1" name=""/>
        <p:cNvGrpSpPr/>
        <p:nvPr/>
      </p:nvGrpSpPr>
      <p:grpSpPr>
        <a:xfrm>
          <a:off x="0" y="0"/>
          <a:ext cx="0" cy="0"/>
          <a:chOff x="0" y="0"/>
          <a:chExt cx="0" cy="0"/>
        </a:xfrm>
      </p:grpSpPr>
      <p:sp>
        <p:nvSpPr>
          <p:cNvPr id="2" name="Text 0"/>
          <p:cNvSpPr txBox="1"/>
          <p:nvPr/>
        </p:nvSpPr>
        <p:spPr>
          <a:xfrm>
            <a:off x="548640" y="6382512"/>
            <a:ext cx="5486400" cy="274320"/>
          </a:xfrm>
          <a:prstGeom prst="rect">
            <a:avLst/>
          </a:prstGeom>
          <a:noFill/>
          <a:ln/>
        </p:spPr>
        <p:txBody>
          <a:bodyPr wrap="square" lIns="0" tIns="0" rIns="0" bIns="0" rtlCol="0" anchor="ctr"/>
          <a:lstStyle/>
          <a:p>
            <a:pPr indent="0" marL="0">
              <a:buNone/>
            </a:pPr>
            <a:r>
              <a:rPr lang="en-US" sz="1000" b="1" spc="100" kern="0" dirty="0">
                <a:solidFill>
                  <a:srgbClr val="1A211D"/>
                </a:solidFill>
                <a:latin typeface="Courier New" pitchFamily="34" charset="0"/>
                <a:ea typeface="Courier New" pitchFamily="34" charset="-122"/>
                <a:cs typeface="Courier New" pitchFamily="34" charset="-120"/>
              </a:rPr>
              <a:t>KAZIMIERAITIS 125  ·  7–12 KL.</a:t>
            </a:r>
            <a:endParaRPr lang="en-US" sz="1000" dirty="0"/>
          </a:p>
        </p:txBody>
      </p:sp>
      <p:sp>
        <p:nvSpPr>
          <p:cNvPr id="3" name="Text 1"/>
          <p:cNvSpPr/>
          <p:nvPr>
            <p:ph idx="101" type="title" hasCustomPrompt="1"/>
          </p:nvPr>
        </p:nvSpPr>
        <p:spPr>
          <a:xfrm>
            <a:off x="548640" y="365760"/>
            <a:ext cx="11064240" cy="914400"/>
          </a:xfrm>
          <a:prstGeom prst="rect">
            <a:avLst/>
          </a:prstGeom>
          <a:noFill/>
          <a:ln/>
        </p:spPr>
        <p:txBody>
          <a:bodyPr wrap="square" rtlCol="0"/>
          <a:lstStyle>
            <a:lvl1pPr algn="l" indent="0" marL="0">
              <a:buNone/>
              <a:defRPr lang="en-US" sz="4400" dirty="0">
                <a:solidFill>
                  <a:srgbClr val="1A211D"/>
                </a:solidFill>
                <a:latin typeface="Impact" pitchFamily="34" charset="0"/>
                <a:ea typeface="Impact" pitchFamily="34" charset="-122"/>
                <a:cs typeface="Impact" pitchFamily="34" charset="-120"/>
              </a:defRPr>
            </a:lvl1pPr>
          </a:lstStyle>
          <a:p>
            <a:pPr algn="l" indent="0" marL="0">
              <a:buNone/>
            </a:pPr>
            <a:endParaRPr lang="en-US" sz="44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1A211D"/>
                </a:solidFill>
                <a:latin typeface="Courier New"/>
                <a:ea typeface="Courier New"/>
                <a:cs typeface="Courier New"/>
              </a:defRPr>
            </a:lvl1pPr>
          </a:lstStyle>
          <a:p>
            <a:pPr algn="r"/>
            <a:fld id="{F7021451-1387-4CA6-816F-3879F97B5CBC}" type="slidenum">
              <a:rPr b="1"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g"/><Relationship Id="rId3" Type="http://schemas.openxmlformats.org/officeDocument/2006/relationships/slideLayout" Target="../slideLayouts/slideLayout5.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5.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4.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5.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3.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5.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5.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5.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548640" y="1371600"/>
            <a:ext cx="4814316" cy="384048"/>
          </a:xfrm>
          <a:prstGeom prst="roundRect">
            <a:avLst>
              <a:gd name="adj" fmla="val 42857"/>
            </a:avLst>
          </a:prstGeom>
          <a:solidFill>
            <a:srgbClr val="FFCF3A"/>
          </a:solidFill>
          <a:ln w="12700">
            <a:solidFill>
              <a:srgbClr val="FFCF3A"/>
            </a:solidFill>
            <a:prstDash val="solid"/>
          </a:ln>
        </p:spPr>
      </p:sp>
      <p:sp>
        <p:nvSpPr>
          <p:cNvPr id="3" name="Text 1"/>
          <p:cNvSpPr txBox="1"/>
          <p:nvPr/>
        </p:nvSpPr>
        <p:spPr>
          <a:xfrm>
            <a:off x="548640" y="1371600"/>
            <a:ext cx="4814316" cy="384048"/>
          </a:xfrm>
          <a:prstGeom prst="rect">
            <a:avLst/>
          </a:prstGeom>
          <a:noFill/>
          <a:ln/>
        </p:spPr>
        <p:txBody>
          <a:bodyPr wrap="square" lIns="0" tIns="0" rIns="0" bIns="0" rtlCol="0" anchor="ctr"/>
          <a:lstStyle/>
          <a:p>
            <a:pPr algn="ctr" indent="0" marL="0">
              <a:buNone/>
            </a:pPr>
            <a:r>
              <a:rPr lang="en-US" sz="1200" b="1" spc="100" kern="0" dirty="0">
                <a:solidFill>
                  <a:srgbClr val="1A211D"/>
                </a:solidFill>
                <a:latin typeface="Courier New" pitchFamily="34" charset="0"/>
                <a:ea typeface="Courier New" pitchFamily="34" charset="-122"/>
                <a:cs typeface="Courier New" pitchFamily="34" charset="-120"/>
              </a:rPr>
              <a:t>PAMOKA SU FILMU · 7–12 KLASĖS · 2 × 45 MIN.</a:t>
            </a:r>
            <a:endParaRPr lang="en-US" sz="1200" dirty="0"/>
          </a:p>
        </p:txBody>
      </p:sp>
      <p:sp>
        <p:nvSpPr>
          <p:cNvPr id="4" name="Text 2"/>
          <p:cNvSpPr txBox="1"/>
          <p:nvPr/>
        </p:nvSpPr>
        <p:spPr>
          <a:xfrm>
            <a:off x="548640" y="2011680"/>
            <a:ext cx="6766560" cy="2377440"/>
          </a:xfrm>
          <a:prstGeom prst="rect">
            <a:avLst/>
          </a:prstGeom>
          <a:noFill/>
          <a:ln/>
        </p:spPr>
        <p:txBody>
          <a:bodyPr wrap="square" lIns="0" tIns="0" rIns="0" bIns="0" rtlCol="0" anchor="t"/>
          <a:lstStyle/>
          <a:p>
            <a:pPr indent="0" marL="0">
              <a:lnSpc>
                <a:spcPct val="92000"/>
              </a:lnSpc>
              <a:buNone/>
            </a:pPr>
            <a:r>
              <a:rPr lang="en-US" sz="7600" dirty="0">
                <a:solidFill>
                  <a:srgbClr val="FFFFFF"/>
                </a:solidFill>
                <a:latin typeface="Impact" pitchFamily="34" charset="0"/>
                <a:ea typeface="Impact" pitchFamily="34" charset="-122"/>
                <a:cs typeface="Impact" pitchFamily="34" charset="-120"/>
              </a:rPr>
              <a:t>„BUČIUOJU,</a:t>
            </a:r>
            <a:endParaRPr lang="en-US" sz="7600" dirty="0"/>
          </a:p>
          <a:p>
            <a:pPr indent="0" marL="0">
              <a:lnSpc>
                <a:spcPct val="92000"/>
              </a:lnSpc>
              <a:buNone/>
            </a:pPr>
            <a:r>
              <a:rPr lang="en-US" sz="7600" dirty="0">
                <a:solidFill>
                  <a:srgbClr val="FFFFFF"/>
                </a:solidFill>
                <a:latin typeface="Impact" pitchFamily="34" charset="0"/>
                <a:ea typeface="Impact" pitchFamily="34" charset="-122"/>
                <a:cs typeface="Impact" pitchFamily="34" charset="-120"/>
              </a:rPr>
              <a:t>JUOZAS“</a:t>
            </a:r>
            <a:endParaRPr lang="en-US" sz="7600" dirty="0"/>
          </a:p>
        </p:txBody>
      </p:sp>
      <p:sp>
        <p:nvSpPr>
          <p:cNvPr id="5" name="Text 3"/>
          <p:cNvSpPr txBox="1"/>
          <p:nvPr/>
        </p:nvSpPr>
        <p:spPr>
          <a:xfrm>
            <a:off x="548640" y="4526280"/>
            <a:ext cx="6035040" cy="1005840"/>
          </a:xfrm>
          <a:prstGeom prst="rect">
            <a:avLst/>
          </a:prstGeom>
          <a:noFill/>
          <a:ln/>
        </p:spPr>
        <p:txBody>
          <a:bodyPr wrap="square" lIns="0" tIns="0" rIns="0" bIns="0" rtlCol="0" anchor="t"/>
          <a:lstStyle/>
          <a:p>
            <a:pPr indent="0" marL="0">
              <a:buNone/>
            </a:pPr>
            <a:r>
              <a:rPr lang="en-US" sz="2000" dirty="0">
                <a:solidFill>
                  <a:srgbClr val="FFFFFF"/>
                </a:solidFill>
                <a:latin typeface="Arial" pitchFamily="34" charset="0"/>
                <a:ea typeface="Arial" pitchFamily="34" charset="-122"/>
                <a:cs typeface="Arial" pitchFamily="34" charset="-120"/>
              </a:rPr>
              <a:t>Filmas apie Juozą Vitkų-Kazimieraitį, jo laiškus šeimai ir apsisprendimą likti Lietuvoje</a:t>
            </a:r>
            <a:endParaRPr lang="en-US" sz="2000" dirty="0"/>
          </a:p>
        </p:txBody>
      </p:sp>
      <p:sp>
        <p:nvSpPr>
          <p:cNvPr id="6" name="Text 4"/>
          <p:cNvSpPr txBox="1"/>
          <p:nvPr/>
        </p:nvSpPr>
        <p:spPr>
          <a:xfrm>
            <a:off x="548640" y="5760720"/>
            <a:ext cx="6858000" cy="365760"/>
          </a:xfrm>
          <a:prstGeom prst="rect">
            <a:avLst/>
          </a:prstGeom>
          <a:noFill/>
          <a:ln/>
        </p:spPr>
        <p:txBody>
          <a:bodyPr wrap="square" lIns="0" tIns="0" rIns="0" bIns="0" rtlCol="0" anchor="t"/>
          <a:lstStyle/>
          <a:p>
            <a:pPr indent="0" marL="0">
              <a:buNone/>
            </a:pPr>
            <a:r>
              <a:rPr lang="en-US" sz="1300" b="1" spc="100" kern="0" dirty="0">
                <a:solidFill>
                  <a:srgbClr val="FFCF3A"/>
                </a:solidFill>
                <a:latin typeface="Courier New" pitchFamily="34" charset="0"/>
                <a:ea typeface="Courier New" pitchFamily="34" charset="-122"/>
                <a:cs typeface="Courier New" pitchFamily="34" charset="-120"/>
              </a:rPr>
              <a:t>2023 · REŽ. AGNĖ ZALANSKAITĖ · 60 MIN. · N-7</a:t>
            </a:r>
            <a:endParaRPr lang="en-US" sz="1300" dirty="0"/>
          </a:p>
        </p:txBody>
      </p:sp>
      <p:sp>
        <p:nvSpPr>
          <p:cNvPr id="7" name="Shape 5"/>
          <p:cNvSpPr/>
          <p:nvPr/>
        </p:nvSpPr>
        <p:spPr>
          <a:xfrm>
            <a:off x="7589520" y="777240"/>
            <a:ext cx="4206240" cy="5440680"/>
          </a:xfrm>
          <a:prstGeom prst="roundRect">
            <a:avLst>
              <a:gd name="adj" fmla="val 3913"/>
            </a:avLst>
          </a:prstGeom>
          <a:solidFill>
            <a:srgbClr val="FFCF3A"/>
          </a:solidFill>
          <a:ln w="12700">
            <a:solidFill>
              <a:srgbClr val="FFCF3A"/>
            </a:solidFill>
            <a:prstDash val="solid"/>
          </a:ln>
        </p:spPr>
      </p:sp>
      <p:pic>
        <p:nvPicPr>
          <p:cNvPr id="8" name="Image 0" descr="/home/claude/kz/img/plakatas.jpg">    </p:cNvPr>
          <p:cNvPicPr>
            <a:picLocks noChangeAspect="1"/>
          </p:cNvPicPr>
          <p:nvPr/>
        </p:nvPicPr>
        <p:blipFill>
          <a:blip r:embed="rId1"/>
          <a:srcRect l="0" r="0" t="0" b="0"/>
          <a:stretch/>
        </p:blipFill>
        <p:spPr>
          <a:xfrm>
            <a:off x="7772400" y="960120"/>
            <a:ext cx="3840480" cy="4937760"/>
          </a:xfrm>
          <a:prstGeom prst="rect">
            <a:avLst/>
          </a:prstGeom>
        </p:spPr>
      </p:pic>
      <p:sp>
        <p:nvSpPr>
          <p:cNvPr id="9" name="Text 6"/>
          <p:cNvSpPr txBox="1"/>
          <p:nvPr/>
        </p:nvSpPr>
        <p:spPr>
          <a:xfrm>
            <a:off x="7772400" y="5925312"/>
            <a:ext cx="3840480" cy="256032"/>
          </a:xfrm>
          <a:prstGeom prst="rect">
            <a:avLst/>
          </a:prstGeom>
          <a:noFill/>
          <a:ln/>
        </p:spPr>
        <p:txBody>
          <a:bodyPr wrap="square" lIns="0" tIns="0" rIns="0" bIns="0" rtlCol="0" anchor="t"/>
          <a:lstStyle/>
          <a:p>
            <a:pPr indent="0" marL="0">
              <a:buNone/>
            </a:pPr>
            <a:r>
              <a:rPr lang="en-US" sz="1000" b="1" dirty="0">
                <a:solidFill>
                  <a:srgbClr val="1A211D"/>
                </a:solidFill>
                <a:latin typeface="Courier New" pitchFamily="34" charset="0"/>
                <a:ea typeface="Courier New" pitchFamily="34" charset="-122"/>
                <a:cs typeface="Courier New" pitchFamily="34" charset="-120"/>
              </a:rPr>
              <a:t>FILMO PLAKATAS</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KODĖL FILMAS VADINASI „BUČIUOJU, JUOZAS“?</a:t>
            </a:r>
            <a:endParaRPr lang="en-US" sz="4400" dirty="0"/>
          </a:p>
        </p:txBody>
      </p:sp>
      <p:pic>
        <p:nvPicPr>
          <p:cNvPr id="3" name="Image 0" descr="preencoded.png">    </p:cNvPr>
          <p:cNvPicPr>
            <a:picLocks noChangeAspect="1"/>
          </p:cNvPicPr>
          <p:nvPr/>
        </p:nvPicPr>
        <p:blipFill>
          <a:blip r:embed="rId1"/>
          <a:stretch>
            <a:fillRect/>
          </a:stretch>
        </p:blipFill>
        <p:spPr>
          <a:xfrm>
            <a:off x="548640" y="1417320"/>
            <a:ext cx="566928" cy="566928"/>
          </a:xfrm>
          <a:prstGeom prst="rect">
            <a:avLst/>
          </a:prstGeom>
        </p:spPr>
      </p:pic>
      <p:sp>
        <p:nvSpPr>
          <p:cNvPr id="4" name="Shape 1"/>
          <p:cNvSpPr/>
          <p:nvPr/>
        </p:nvSpPr>
        <p:spPr>
          <a:xfrm>
            <a:off x="1280160" y="150876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50876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1</a:t>
            </a:r>
            <a:endParaRPr lang="en-US" sz="1200" dirty="0"/>
          </a:p>
        </p:txBody>
      </p:sp>
      <p:sp>
        <p:nvSpPr>
          <p:cNvPr id="6" name="Text 3"/>
          <p:cNvSpPr txBox="1"/>
          <p:nvPr/>
        </p:nvSpPr>
        <p:spPr>
          <a:xfrm>
            <a:off x="3063240" y="150876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KIEKVIENAS · 2 MIN. · DARBO LAPE</a:t>
            </a:r>
            <a:endParaRPr lang="en-US" sz="1200" dirty="0"/>
          </a:p>
        </p:txBody>
      </p:sp>
      <p:sp>
        <p:nvSpPr>
          <p:cNvPr id="7" name="Shape 4"/>
          <p:cNvSpPr/>
          <p:nvPr/>
        </p:nvSpPr>
        <p:spPr>
          <a:xfrm>
            <a:off x="548640" y="2240280"/>
            <a:ext cx="6583680" cy="3611880"/>
          </a:xfrm>
          <a:prstGeom prst="roundRect">
            <a:avLst>
              <a:gd name="adj" fmla="val 4557"/>
            </a:avLst>
          </a:prstGeom>
          <a:solidFill>
            <a:srgbClr val="FFFFFF"/>
          </a:solidFill>
          <a:ln w="12700">
            <a:solidFill>
              <a:srgbClr val="FFFFFF"/>
            </a:solidFill>
            <a:prstDash val="solid"/>
          </a:ln>
        </p:spPr>
      </p:sp>
      <p:sp>
        <p:nvSpPr>
          <p:cNvPr id="8" name="Text 5"/>
          <p:cNvSpPr txBox="1"/>
          <p:nvPr/>
        </p:nvSpPr>
        <p:spPr>
          <a:xfrm>
            <a:off x="868680" y="2468880"/>
            <a:ext cx="6035040" cy="822960"/>
          </a:xfrm>
          <a:prstGeom prst="rect">
            <a:avLst/>
          </a:prstGeom>
          <a:noFill/>
          <a:ln/>
        </p:spPr>
        <p:txBody>
          <a:bodyPr wrap="square" lIns="0" tIns="0" rIns="0" bIns="0" rtlCol="0" anchor="t"/>
          <a:lstStyle/>
          <a:p>
            <a:pPr indent="0" marL="0">
              <a:lnSpc>
                <a:spcPct val="108000"/>
              </a:lnSpc>
              <a:buNone/>
            </a:pPr>
            <a:r>
              <a:rPr lang="en-US" sz="4000" i="1" dirty="0">
                <a:solidFill>
                  <a:srgbClr val="1A211D"/>
                </a:solidFill>
                <a:latin typeface="Georgia" pitchFamily="34" charset="0"/>
                <a:ea typeface="Georgia" pitchFamily="34" charset="-122"/>
                <a:cs typeface="Georgia" pitchFamily="34" charset="-120"/>
              </a:rPr>
              <a:t>„…Bučiuoju, Juozas“</a:t>
            </a:r>
            <a:endParaRPr lang="en-US" sz="4000" dirty="0"/>
          </a:p>
        </p:txBody>
      </p:sp>
      <p:sp>
        <p:nvSpPr>
          <p:cNvPr id="9" name="Text 6"/>
          <p:cNvSpPr txBox="1"/>
          <p:nvPr/>
        </p:nvSpPr>
        <p:spPr>
          <a:xfrm>
            <a:off x="868680" y="3520440"/>
            <a:ext cx="6035040" cy="1828800"/>
          </a:xfrm>
          <a:prstGeom prst="rect">
            <a:avLst/>
          </a:prstGeom>
          <a:noFill/>
          <a:ln/>
        </p:spPr>
        <p:txBody>
          <a:bodyPr wrap="square" lIns="0" tIns="0" rIns="0" bIns="0" rtlCol="0" anchor="t"/>
          <a:lstStyle/>
          <a:p>
            <a:pPr indent="0" marL="0">
              <a:buNone/>
            </a:pPr>
            <a:r>
              <a:rPr lang="en-US" sz="1900" b="1" dirty="0">
                <a:solidFill>
                  <a:srgbClr val="1A211D"/>
                </a:solidFill>
                <a:latin typeface="Arial" pitchFamily="34" charset="0"/>
                <a:ea typeface="Arial" pitchFamily="34" charset="-122"/>
                <a:cs typeface="Arial" pitchFamily="34" charset="-120"/>
              </a:rPr>
              <a:t>Taip baigiasi daugelis jo laiškų. Kam, jūsų manymu, jis rašė? Ką galėjo reikšti šie du žodžiai žmogui, kuris ilgai negalėjo grįžti namo?</a:t>
            </a:r>
            <a:endParaRPr lang="en-US" sz="1900" dirty="0"/>
          </a:p>
        </p:txBody>
      </p:sp>
      <p:sp>
        <p:nvSpPr>
          <p:cNvPr id="10" name="Shape 7"/>
          <p:cNvSpPr/>
          <p:nvPr/>
        </p:nvSpPr>
        <p:spPr>
          <a:xfrm>
            <a:off x="7452360" y="2240280"/>
            <a:ext cx="4160520" cy="3611880"/>
          </a:xfrm>
          <a:prstGeom prst="roundRect">
            <a:avLst>
              <a:gd name="adj" fmla="val 4557"/>
            </a:avLst>
          </a:prstGeom>
          <a:solidFill>
            <a:srgbClr val="1A211D"/>
          </a:solidFill>
          <a:ln w="12700">
            <a:solidFill>
              <a:srgbClr val="1A211D"/>
            </a:solidFill>
            <a:prstDash val="solid"/>
          </a:ln>
        </p:spPr>
      </p:sp>
      <p:pic>
        <p:nvPicPr>
          <p:cNvPr id="11" name="Image 1" descr="/home/claude/kz/img/kadras_kucios.jpg">    </p:cNvPr>
          <p:cNvPicPr>
            <a:picLocks noChangeAspect="1"/>
          </p:cNvPicPr>
          <p:nvPr/>
        </p:nvPicPr>
        <p:blipFill>
          <a:blip r:embed="rId2"/>
          <a:srcRect l="0" r="0" t="0" b="0"/>
          <a:stretch/>
        </p:blipFill>
        <p:spPr>
          <a:xfrm>
            <a:off x="7635240" y="2423160"/>
            <a:ext cx="3794760" cy="2843784"/>
          </a:xfrm>
          <a:prstGeom prst="rect">
            <a:avLst/>
          </a:prstGeom>
        </p:spPr>
      </p:pic>
      <p:sp>
        <p:nvSpPr>
          <p:cNvPr id="12" name="Text 8"/>
          <p:cNvSpPr txBox="1"/>
          <p:nvPr/>
        </p:nvSpPr>
        <p:spPr>
          <a:xfrm>
            <a:off x="7635240" y="5349240"/>
            <a:ext cx="3794760" cy="411480"/>
          </a:xfrm>
          <a:prstGeom prst="rect">
            <a:avLst/>
          </a:prstGeom>
          <a:noFill/>
          <a:ln/>
        </p:spPr>
        <p:txBody>
          <a:bodyPr wrap="square" lIns="0" tIns="0" rIns="0" bIns="0" rtlCol="0" anchor="t"/>
          <a:lstStyle/>
          <a:p>
            <a:pPr indent="0" marL="0">
              <a:buNone/>
            </a:pPr>
            <a:r>
              <a:rPr lang="en-US" sz="900" b="1" dirty="0">
                <a:solidFill>
                  <a:srgbClr val="FFCF3A"/>
                </a:solidFill>
                <a:latin typeface="Courier New" pitchFamily="34" charset="0"/>
                <a:ea typeface="Courier New" pitchFamily="34" charset="-122"/>
                <a:cs typeface="Courier New" pitchFamily="34" charset="-120"/>
              </a:rPr>
              <a:t>ASOCIATYVUS KADRAS IŠ FILMO „BUČIUOJU, JUOZAS“</a:t>
            </a:r>
            <a:endParaRPr lang="en-US" sz="9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1A211D"/>
                </a:solidFill>
                <a:latin typeface="Courier New"/>
                <a:ea typeface="Courier New"/>
                <a:cs typeface="Courier New"/>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KAIP ŽIŪRĖTI ŠĮ FILMĄ</a:t>
            </a:r>
            <a:endParaRPr lang="en-US" sz="4400" dirty="0"/>
          </a:p>
        </p:txBody>
      </p:sp>
      <p:pic>
        <p:nvPicPr>
          <p:cNvPr id="3" name="Image 0" descr="preencoded.png">    </p:cNvPr>
          <p:cNvPicPr>
            <a:picLocks noChangeAspect="1"/>
          </p:cNvPicPr>
          <p:nvPr/>
        </p:nvPicPr>
        <p:blipFill>
          <a:blip r:embed="rId1"/>
          <a:stretch>
            <a:fillRect/>
          </a:stretch>
        </p:blipFill>
        <p:spPr>
          <a:xfrm>
            <a:off x="548640" y="1371600"/>
            <a:ext cx="566928" cy="566928"/>
          </a:xfrm>
          <a:prstGeom prst="rect">
            <a:avLst/>
          </a:prstGeom>
        </p:spPr>
      </p:pic>
      <p:sp>
        <p:nvSpPr>
          <p:cNvPr id="4" name="Shape 1"/>
          <p:cNvSpPr/>
          <p:nvPr/>
        </p:nvSpPr>
        <p:spPr>
          <a:xfrm>
            <a:off x="1280160" y="146304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46304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2</a:t>
            </a:r>
            <a:endParaRPr lang="en-US" sz="1200" dirty="0"/>
          </a:p>
        </p:txBody>
      </p:sp>
      <p:sp>
        <p:nvSpPr>
          <p:cNvPr id="6" name="Text 3"/>
          <p:cNvSpPr txBox="1"/>
          <p:nvPr/>
        </p:nvSpPr>
        <p:spPr>
          <a:xfrm>
            <a:off x="3063240" y="146304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ŽIŪRINT · UŽRAŠYKITE PO PAVYZDĮ</a:t>
            </a:r>
            <a:endParaRPr lang="en-US" sz="1200" dirty="0"/>
          </a:p>
        </p:txBody>
      </p:sp>
      <p:sp>
        <p:nvSpPr>
          <p:cNvPr id="7" name="Shape 4"/>
          <p:cNvSpPr/>
          <p:nvPr/>
        </p:nvSpPr>
        <p:spPr>
          <a:xfrm>
            <a:off x="548640" y="2194560"/>
            <a:ext cx="3520440" cy="2743200"/>
          </a:xfrm>
          <a:prstGeom prst="roundRect">
            <a:avLst>
              <a:gd name="adj" fmla="val 6000"/>
            </a:avLst>
          </a:prstGeom>
          <a:solidFill>
            <a:srgbClr val="1A211D"/>
          </a:solidFill>
          <a:ln w="12700">
            <a:solidFill>
              <a:srgbClr val="1A211D"/>
            </a:solidFill>
            <a:prstDash val="solid"/>
          </a:ln>
        </p:spPr>
      </p:sp>
      <p:pic>
        <p:nvPicPr>
          <p:cNvPr id="8" name="Image 1" descr="preencoded.png">    </p:cNvPr>
          <p:cNvPicPr>
            <a:picLocks noChangeAspect="1"/>
          </p:cNvPicPr>
          <p:nvPr/>
        </p:nvPicPr>
        <p:blipFill>
          <a:blip r:embed="rId2"/>
          <a:stretch>
            <a:fillRect/>
          </a:stretch>
        </p:blipFill>
        <p:spPr>
          <a:xfrm>
            <a:off x="822960" y="2423160"/>
            <a:ext cx="731520" cy="731520"/>
          </a:xfrm>
          <a:prstGeom prst="rect">
            <a:avLst/>
          </a:prstGeom>
        </p:spPr>
      </p:pic>
      <p:sp>
        <p:nvSpPr>
          <p:cNvPr id="9" name="Text 5"/>
          <p:cNvSpPr txBox="1"/>
          <p:nvPr/>
        </p:nvSpPr>
        <p:spPr>
          <a:xfrm>
            <a:off x="822960" y="3291840"/>
            <a:ext cx="3017520" cy="502920"/>
          </a:xfrm>
          <a:prstGeom prst="rect">
            <a:avLst/>
          </a:prstGeom>
          <a:noFill/>
          <a:ln/>
        </p:spPr>
        <p:txBody>
          <a:bodyPr wrap="square" lIns="0" tIns="0" rIns="0" bIns="0" rtlCol="0" anchor="t"/>
          <a:lstStyle/>
          <a:p>
            <a:pPr indent="0" marL="0">
              <a:buNone/>
            </a:pPr>
            <a:r>
              <a:rPr lang="en-US" sz="2600" dirty="0">
                <a:solidFill>
                  <a:srgbClr val="FFCF3A"/>
                </a:solidFill>
                <a:latin typeface="Impact" pitchFamily="34" charset="0"/>
                <a:ea typeface="Impact" pitchFamily="34" charset="-122"/>
                <a:cs typeface="Impact" pitchFamily="34" charset="-120"/>
              </a:rPr>
              <a:t>AKTORIŲ SCENOS</a:t>
            </a:r>
            <a:endParaRPr lang="en-US" sz="2600" dirty="0"/>
          </a:p>
        </p:txBody>
      </p:sp>
      <p:sp>
        <p:nvSpPr>
          <p:cNvPr id="10" name="Text 6"/>
          <p:cNvSpPr txBox="1"/>
          <p:nvPr/>
        </p:nvSpPr>
        <p:spPr>
          <a:xfrm>
            <a:off x="822960" y="3840480"/>
            <a:ext cx="3017520" cy="1005840"/>
          </a:xfrm>
          <a:prstGeom prst="rect">
            <a:avLst/>
          </a:prstGeom>
          <a:noFill/>
          <a:ln/>
        </p:spPr>
        <p:txBody>
          <a:bodyPr wrap="square" lIns="0" tIns="0" rIns="0" bIns="0" rtlCol="0" anchor="t"/>
          <a:lstStyle/>
          <a:p>
            <a:pPr indent="0" marL="0">
              <a:buNone/>
            </a:pPr>
            <a:r>
              <a:rPr lang="en-US" sz="1400" dirty="0">
                <a:solidFill>
                  <a:srgbClr val="FFFFFF"/>
                </a:solidFill>
                <a:latin typeface="Arial" pitchFamily="34" charset="0"/>
                <a:ea typeface="Arial" pitchFamily="34" charset="-122"/>
                <a:cs typeface="Arial" pitchFamily="34" charset="-120"/>
              </a:rPr>
              <a:t>Rekonstrukcija: Juozą vaidina Dainius Kazlauskas, Genovaitę – Gabija Siurbytė</a:t>
            </a:r>
            <a:endParaRPr lang="en-US" sz="1400" dirty="0"/>
          </a:p>
        </p:txBody>
      </p:sp>
      <p:sp>
        <p:nvSpPr>
          <p:cNvPr id="11" name="Shape 7"/>
          <p:cNvSpPr/>
          <p:nvPr/>
        </p:nvSpPr>
        <p:spPr>
          <a:xfrm>
            <a:off x="4297680" y="2194560"/>
            <a:ext cx="3520440" cy="2743200"/>
          </a:xfrm>
          <a:prstGeom prst="roundRect">
            <a:avLst>
              <a:gd name="adj" fmla="val 6000"/>
            </a:avLst>
          </a:prstGeom>
          <a:solidFill>
            <a:srgbClr val="1A211D"/>
          </a:solidFill>
          <a:ln w="12700">
            <a:solidFill>
              <a:srgbClr val="1A211D"/>
            </a:solidFill>
            <a:prstDash val="solid"/>
          </a:ln>
        </p:spPr>
      </p:sp>
      <p:pic>
        <p:nvPicPr>
          <p:cNvPr id="12" name="Image 2" descr="preencoded.png">    </p:cNvPr>
          <p:cNvPicPr>
            <a:picLocks noChangeAspect="1"/>
          </p:cNvPicPr>
          <p:nvPr/>
        </p:nvPicPr>
        <p:blipFill>
          <a:blip r:embed="rId3"/>
          <a:stretch>
            <a:fillRect/>
          </a:stretch>
        </p:blipFill>
        <p:spPr>
          <a:xfrm>
            <a:off x="4572000" y="2423160"/>
            <a:ext cx="731520" cy="731520"/>
          </a:xfrm>
          <a:prstGeom prst="rect">
            <a:avLst/>
          </a:prstGeom>
        </p:spPr>
      </p:pic>
      <p:sp>
        <p:nvSpPr>
          <p:cNvPr id="13" name="Text 8"/>
          <p:cNvSpPr txBox="1"/>
          <p:nvPr/>
        </p:nvSpPr>
        <p:spPr>
          <a:xfrm>
            <a:off x="4572000" y="3291840"/>
            <a:ext cx="3017520" cy="502920"/>
          </a:xfrm>
          <a:prstGeom prst="rect">
            <a:avLst/>
          </a:prstGeom>
          <a:noFill/>
          <a:ln/>
        </p:spPr>
        <p:txBody>
          <a:bodyPr wrap="square" lIns="0" tIns="0" rIns="0" bIns="0" rtlCol="0" anchor="t"/>
          <a:lstStyle/>
          <a:p>
            <a:pPr indent="0" marL="0">
              <a:buNone/>
            </a:pPr>
            <a:r>
              <a:rPr lang="en-US" sz="2600" dirty="0">
                <a:solidFill>
                  <a:srgbClr val="FFCF3A"/>
                </a:solidFill>
                <a:latin typeface="Impact" pitchFamily="34" charset="0"/>
                <a:ea typeface="Impact" pitchFamily="34" charset="-122"/>
                <a:cs typeface="Impact" pitchFamily="34" charset="-120"/>
              </a:rPr>
              <a:t>ARCHYVAS</a:t>
            </a:r>
            <a:endParaRPr lang="en-US" sz="2600" dirty="0"/>
          </a:p>
        </p:txBody>
      </p:sp>
      <p:sp>
        <p:nvSpPr>
          <p:cNvPr id="14" name="Text 9"/>
          <p:cNvSpPr txBox="1"/>
          <p:nvPr/>
        </p:nvSpPr>
        <p:spPr>
          <a:xfrm>
            <a:off x="4572000" y="3840480"/>
            <a:ext cx="3017520" cy="1005840"/>
          </a:xfrm>
          <a:prstGeom prst="rect">
            <a:avLst/>
          </a:prstGeom>
          <a:noFill/>
          <a:ln/>
        </p:spPr>
        <p:txBody>
          <a:bodyPr wrap="square" lIns="0" tIns="0" rIns="0" bIns="0" rtlCol="0" anchor="t"/>
          <a:lstStyle/>
          <a:p>
            <a:pPr indent="0" marL="0">
              <a:buNone/>
            </a:pPr>
            <a:r>
              <a:rPr lang="en-US" sz="1400" dirty="0">
                <a:solidFill>
                  <a:srgbClr val="FFFFFF"/>
                </a:solidFill>
                <a:latin typeface="Arial" pitchFamily="34" charset="0"/>
                <a:ea typeface="Arial" pitchFamily="34" charset="-122"/>
                <a:cs typeface="Arial" pitchFamily="34" charset="-120"/>
              </a:rPr>
              <a:t>Tikros šeimos nuotraukos, laiškai, dokumentai</a:t>
            </a:r>
            <a:endParaRPr lang="en-US" sz="1400" dirty="0"/>
          </a:p>
        </p:txBody>
      </p:sp>
      <p:sp>
        <p:nvSpPr>
          <p:cNvPr id="15" name="Shape 10"/>
          <p:cNvSpPr/>
          <p:nvPr/>
        </p:nvSpPr>
        <p:spPr>
          <a:xfrm>
            <a:off x="8046720" y="2194560"/>
            <a:ext cx="3520440" cy="2743200"/>
          </a:xfrm>
          <a:prstGeom prst="roundRect">
            <a:avLst>
              <a:gd name="adj" fmla="val 6000"/>
            </a:avLst>
          </a:prstGeom>
          <a:solidFill>
            <a:srgbClr val="1A211D"/>
          </a:solidFill>
          <a:ln w="12700">
            <a:solidFill>
              <a:srgbClr val="1A211D"/>
            </a:solidFill>
            <a:prstDash val="solid"/>
          </a:ln>
        </p:spPr>
      </p:sp>
      <p:pic>
        <p:nvPicPr>
          <p:cNvPr id="16" name="Image 3" descr="preencoded.png">    </p:cNvPr>
          <p:cNvPicPr>
            <a:picLocks noChangeAspect="1"/>
          </p:cNvPicPr>
          <p:nvPr/>
        </p:nvPicPr>
        <p:blipFill>
          <a:blip r:embed="rId4"/>
          <a:stretch>
            <a:fillRect/>
          </a:stretch>
        </p:blipFill>
        <p:spPr>
          <a:xfrm>
            <a:off x="8321040" y="2423160"/>
            <a:ext cx="731520" cy="731520"/>
          </a:xfrm>
          <a:prstGeom prst="rect">
            <a:avLst/>
          </a:prstGeom>
        </p:spPr>
      </p:pic>
      <p:sp>
        <p:nvSpPr>
          <p:cNvPr id="17" name="Text 11"/>
          <p:cNvSpPr txBox="1"/>
          <p:nvPr/>
        </p:nvSpPr>
        <p:spPr>
          <a:xfrm>
            <a:off x="8321040" y="3291840"/>
            <a:ext cx="3017520" cy="502920"/>
          </a:xfrm>
          <a:prstGeom prst="rect">
            <a:avLst/>
          </a:prstGeom>
          <a:noFill/>
          <a:ln/>
        </p:spPr>
        <p:txBody>
          <a:bodyPr wrap="square" lIns="0" tIns="0" rIns="0" bIns="0" rtlCol="0" anchor="t"/>
          <a:lstStyle/>
          <a:p>
            <a:pPr indent="0" marL="0">
              <a:buNone/>
            </a:pPr>
            <a:r>
              <a:rPr lang="en-US" sz="2600" dirty="0">
                <a:solidFill>
                  <a:srgbClr val="FFCF3A"/>
                </a:solidFill>
                <a:latin typeface="Impact" pitchFamily="34" charset="0"/>
                <a:ea typeface="Impact" pitchFamily="34" charset="-122"/>
                <a:cs typeface="Impact" pitchFamily="34" charset="-120"/>
              </a:rPr>
              <a:t>PASAKOTOJAI</a:t>
            </a:r>
            <a:endParaRPr lang="en-US" sz="2600" dirty="0"/>
          </a:p>
        </p:txBody>
      </p:sp>
      <p:sp>
        <p:nvSpPr>
          <p:cNvPr id="18" name="Text 12"/>
          <p:cNvSpPr txBox="1"/>
          <p:nvPr/>
        </p:nvSpPr>
        <p:spPr>
          <a:xfrm>
            <a:off x="8321040" y="3840480"/>
            <a:ext cx="3017520" cy="1005840"/>
          </a:xfrm>
          <a:prstGeom prst="rect">
            <a:avLst/>
          </a:prstGeom>
          <a:noFill/>
          <a:ln/>
        </p:spPr>
        <p:txBody>
          <a:bodyPr wrap="square" lIns="0" tIns="0" rIns="0" bIns="0" rtlCol="0" anchor="t"/>
          <a:lstStyle/>
          <a:p>
            <a:pPr indent="0" marL="0">
              <a:buNone/>
            </a:pPr>
            <a:r>
              <a:rPr lang="en-US" sz="1400" dirty="0">
                <a:solidFill>
                  <a:srgbClr val="FFFFFF"/>
                </a:solidFill>
                <a:latin typeface="Arial" pitchFamily="34" charset="0"/>
                <a:ea typeface="Arial" pitchFamily="34" charset="-122"/>
                <a:cs typeface="Arial" pitchFamily="34" charset="-120"/>
              </a:rPr>
              <a:t>Gintaras Vitkus SJ – kunigas jėzuitas, Juozo vaikaitis; Arvydas Anušauskas – istorikas; Ernestas Kuckailis – tyrėjas, palaikų paieškų dalyvis</a:t>
            </a:r>
            <a:endParaRPr lang="en-US" sz="1400" dirty="0"/>
          </a:p>
        </p:txBody>
      </p:sp>
      <p:sp>
        <p:nvSpPr>
          <p:cNvPr id="19" name="Shape 13"/>
          <p:cNvSpPr/>
          <p:nvPr/>
        </p:nvSpPr>
        <p:spPr>
          <a:xfrm>
            <a:off x="548640" y="5166360"/>
            <a:ext cx="11064240" cy="868680"/>
          </a:xfrm>
          <a:prstGeom prst="roundRect">
            <a:avLst>
              <a:gd name="adj" fmla="val 18947"/>
            </a:avLst>
          </a:prstGeom>
          <a:solidFill>
            <a:srgbClr val="FFCF3A"/>
          </a:solidFill>
          <a:ln w="12700">
            <a:solidFill>
              <a:srgbClr val="FFCF3A"/>
            </a:solidFill>
            <a:prstDash val="solid"/>
          </a:ln>
        </p:spPr>
      </p:sp>
      <p:sp>
        <p:nvSpPr>
          <p:cNvPr id="20" name="Text 14"/>
          <p:cNvSpPr txBox="1"/>
          <p:nvPr/>
        </p:nvSpPr>
        <p:spPr>
          <a:xfrm>
            <a:off x="822960" y="5166360"/>
            <a:ext cx="10607040" cy="868680"/>
          </a:xfrm>
          <a:prstGeom prst="rect">
            <a:avLst/>
          </a:prstGeom>
          <a:noFill/>
          <a:ln/>
        </p:spPr>
        <p:txBody>
          <a:bodyPr wrap="square" lIns="0" tIns="0" rIns="0" bIns="0" rtlCol="0" anchor="ctr"/>
          <a:lstStyle/>
          <a:p>
            <a:pPr indent="0" marL="0">
              <a:buNone/>
            </a:pPr>
            <a:r>
              <a:rPr lang="en-US" sz="1900" b="1" dirty="0">
                <a:solidFill>
                  <a:srgbClr val="1A211D"/>
                </a:solidFill>
                <a:latin typeface="Arial" pitchFamily="34" charset="0"/>
                <a:ea typeface="Arial" pitchFamily="34" charset="-122"/>
                <a:cs typeface="Arial" pitchFamily="34" charset="-120"/>
              </a:rPr>
              <a:t>Filme Juozas kalba pirmuoju asmeniu. Ar tai jo paties žodžiai? Pagalvokite žiūrėdami.</a:t>
            </a:r>
            <a:endParaRPr lang="en-US" sz="19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FFFFFF"/>
                </a:solidFill>
                <a:latin typeface="Impact" pitchFamily="34" charset="0"/>
                <a:ea typeface="Impact" pitchFamily="34" charset="-122"/>
                <a:cs typeface="Impact" pitchFamily="34" charset="-120"/>
              </a:rPr>
              <a:t>FILMAS KETURIOMIS DALIMIS</a:t>
            </a:r>
            <a:endParaRPr lang="en-US" sz="4400" dirty="0"/>
          </a:p>
        </p:txBody>
      </p:sp>
      <p:sp>
        <p:nvSpPr>
          <p:cNvPr id="3" name="Shape 1"/>
          <p:cNvSpPr/>
          <p:nvPr/>
        </p:nvSpPr>
        <p:spPr>
          <a:xfrm>
            <a:off x="548640" y="1600200"/>
            <a:ext cx="2615184" cy="2926080"/>
          </a:xfrm>
          <a:prstGeom prst="roundRect">
            <a:avLst>
              <a:gd name="adj" fmla="val 6294"/>
            </a:avLst>
          </a:prstGeom>
          <a:solidFill>
            <a:srgbClr val="FFCF3A"/>
          </a:solidFill>
          <a:ln w="12700">
            <a:solidFill>
              <a:srgbClr val="FFCF3A"/>
            </a:solidFill>
            <a:prstDash val="solid"/>
          </a:ln>
        </p:spPr>
      </p:sp>
      <p:sp>
        <p:nvSpPr>
          <p:cNvPr id="4" name="Text 2"/>
          <p:cNvSpPr txBox="1"/>
          <p:nvPr/>
        </p:nvSpPr>
        <p:spPr>
          <a:xfrm>
            <a:off x="777240" y="1737360"/>
            <a:ext cx="2194560" cy="914400"/>
          </a:xfrm>
          <a:prstGeom prst="rect">
            <a:avLst/>
          </a:prstGeom>
          <a:noFill/>
          <a:ln/>
        </p:spPr>
        <p:txBody>
          <a:bodyPr wrap="square" lIns="0" tIns="0" rIns="0" bIns="0" rtlCol="0" anchor="t"/>
          <a:lstStyle/>
          <a:p>
            <a:pPr indent="0" marL="0">
              <a:buNone/>
            </a:pPr>
            <a:r>
              <a:rPr lang="en-US" sz="5600" dirty="0">
                <a:solidFill>
                  <a:srgbClr val="1A211D"/>
                </a:solidFill>
                <a:latin typeface="Impact" pitchFamily="34" charset="0"/>
                <a:ea typeface="Impact" pitchFamily="34" charset="-122"/>
                <a:cs typeface="Impact" pitchFamily="34" charset="-120"/>
              </a:rPr>
              <a:t>I</a:t>
            </a:r>
            <a:endParaRPr lang="en-US" sz="5600" dirty="0"/>
          </a:p>
        </p:txBody>
      </p:sp>
      <p:sp>
        <p:nvSpPr>
          <p:cNvPr id="5" name="Text 3"/>
          <p:cNvSpPr txBox="1"/>
          <p:nvPr/>
        </p:nvSpPr>
        <p:spPr>
          <a:xfrm>
            <a:off x="777240" y="2697480"/>
            <a:ext cx="2194560" cy="320040"/>
          </a:xfrm>
          <a:prstGeom prst="rect">
            <a:avLst/>
          </a:prstGeom>
          <a:noFill/>
          <a:ln/>
        </p:spPr>
        <p:txBody>
          <a:bodyPr wrap="square" lIns="0" tIns="0" rIns="0" bIns="0" rtlCol="0" anchor="t"/>
          <a:lstStyle/>
          <a:p>
            <a:pPr indent="0" marL="0">
              <a:buNone/>
            </a:pPr>
            <a:r>
              <a:rPr lang="en-US" sz="1300" b="1" dirty="0">
                <a:solidFill>
                  <a:srgbClr val="1A211D"/>
                </a:solidFill>
                <a:latin typeface="Courier New" pitchFamily="34" charset="0"/>
                <a:ea typeface="Courier New" pitchFamily="34" charset="-122"/>
                <a:cs typeface="Courier New" pitchFamily="34" charset="-120"/>
              </a:rPr>
              <a:t>1918–1940</a:t>
            </a:r>
            <a:endParaRPr lang="en-US" sz="1300" dirty="0"/>
          </a:p>
        </p:txBody>
      </p:sp>
      <p:sp>
        <p:nvSpPr>
          <p:cNvPr id="6" name="Text 4"/>
          <p:cNvSpPr txBox="1"/>
          <p:nvPr/>
        </p:nvSpPr>
        <p:spPr>
          <a:xfrm>
            <a:off x="777240" y="3063240"/>
            <a:ext cx="2240280" cy="1280160"/>
          </a:xfrm>
          <a:prstGeom prst="rect">
            <a:avLst/>
          </a:prstGeom>
          <a:noFill/>
          <a:ln/>
        </p:spPr>
        <p:txBody>
          <a:bodyPr wrap="square" lIns="0" tIns="0" rIns="0" bIns="0" rtlCol="0" anchor="t"/>
          <a:lstStyle/>
          <a:p>
            <a:pPr indent="0" marL="0">
              <a:buNone/>
            </a:pPr>
            <a:r>
              <a:rPr lang="en-US" sz="2400" dirty="0">
                <a:solidFill>
                  <a:srgbClr val="1A211D"/>
                </a:solidFill>
                <a:latin typeface="Impact" pitchFamily="34" charset="0"/>
                <a:ea typeface="Impact" pitchFamily="34" charset="-122"/>
                <a:cs typeface="Impact" pitchFamily="34" charset="-120"/>
              </a:rPr>
              <a:t>KARININKAS IR INŽINIERIUS</a:t>
            </a:r>
            <a:endParaRPr lang="en-US" sz="2400" dirty="0"/>
          </a:p>
        </p:txBody>
      </p:sp>
      <p:sp>
        <p:nvSpPr>
          <p:cNvPr id="7" name="Shape 5"/>
          <p:cNvSpPr/>
          <p:nvPr/>
        </p:nvSpPr>
        <p:spPr>
          <a:xfrm>
            <a:off x="3364992" y="1600200"/>
            <a:ext cx="2615184" cy="2926080"/>
          </a:xfrm>
          <a:prstGeom prst="roundRect">
            <a:avLst>
              <a:gd name="adj" fmla="val 6294"/>
            </a:avLst>
          </a:prstGeom>
          <a:solidFill>
            <a:srgbClr val="FFCF3A"/>
          </a:solidFill>
          <a:ln w="12700">
            <a:solidFill>
              <a:srgbClr val="FFCF3A"/>
            </a:solidFill>
            <a:prstDash val="solid"/>
          </a:ln>
        </p:spPr>
      </p:sp>
      <p:sp>
        <p:nvSpPr>
          <p:cNvPr id="8" name="Text 6"/>
          <p:cNvSpPr txBox="1"/>
          <p:nvPr/>
        </p:nvSpPr>
        <p:spPr>
          <a:xfrm>
            <a:off x="3593592" y="1737360"/>
            <a:ext cx="2194560" cy="914400"/>
          </a:xfrm>
          <a:prstGeom prst="rect">
            <a:avLst/>
          </a:prstGeom>
          <a:noFill/>
          <a:ln/>
        </p:spPr>
        <p:txBody>
          <a:bodyPr wrap="square" lIns="0" tIns="0" rIns="0" bIns="0" rtlCol="0" anchor="t"/>
          <a:lstStyle/>
          <a:p>
            <a:pPr indent="0" marL="0">
              <a:buNone/>
            </a:pPr>
            <a:r>
              <a:rPr lang="en-US" sz="5600" dirty="0">
                <a:solidFill>
                  <a:srgbClr val="1A211D"/>
                </a:solidFill>
                <a:latin typeface="Impact" pitchFamily="34" charset="0"/>
                <a:ea typeface="Impact" pitchFamily="34" charset="-122"/>
                <a:cs typeface="Impact" pitchFamily="34" charset="-120"/>
              </a:rPr>
              <a:t>II</a:t>
            </a:r>
            <a:endParaRPr lang="en-US" sz="5600" dirty="0"/>
          </a:p>
        </p:txBody>
      </p:sp>
      <p:sp>
        <p:nvSpPr>
          <p:cNvPr id="9" name="Text 7"/>
          <p:cNvSpPr txBox="1"/>
          <p:nvPr/>
        </p:nvSpPr>
        <p:spPr>
          <a:xfrm>
            <a:off x="3593592" y="2697480"/>
            <a:ext cx="2194560" cy="320040"/>
          </a:xfrm>
          <a:prstGeom prst="rect">
            <a:avLst/>
          </a:prstGeom>
          <a:noFill/>
          <a:ln/>
        </p:spPr>
        <p:txBody>
          <a:bodyPr wrap="square" lIns="0" tIns="0" rIns="0" bIns="0" rtlCol="0" anchor="t"/>
          <a:lstStyle/>
          <a:p>
            <a:pPr indent="0" marL="0">
              <a:buNone/>
            </a:pPr>
            <a:r>
              <a:rPr lang="en-US" sz="1300" b="1" dirty="0">
                <a:solidFill>
                  <a:srgbClr val="1A211D"/>
                </a:solidFill>
                <a:latin typeface="Courier New" pitchFamily="34" charset="0"/>
                <a:ea typeface="Courier New" pitchFamily="34" charset="-122"/>
                <a:cs typeface="Courier New" pitchFamily="34" charset="-120"/>
              </a:rPr>
              <a:t>1941–1944</a:t>
            </a:r>
            <a:endParaRPr lang="en-US" sz="1300" dirty="0"/>
          </a:p>
        </p:txBody>
      </p:sp>
      <p:sp>
        <p:nvSpPr>
          <p:cNvPr id="10" name="Text 8"/>
          <p:cNvSpPr txBox="1"/>
          <p:nvPr/>
        </p:nvSpPr>
        <p:spPr>
          <a:xfrm>
            <a:off x="3593592" y="3063240"/>
            <a:ext cx="2240280" cy="1280160"/>
          </a:xfrm>
          <a:prstGeom prst="rect">
            <a:avLst/>
          </a:prstGeom>
          <a:noFill/>
          <a:ln/>
        </p:spPr>
        <p:txBody>
          <a:bodyPr wrap="square" lIns="0" tIns="0" rIns="0" bIns="0" rtlCol="0" anchor="t"/>
          <a:lstStyle/>
          <a:p>
            <a:pPr indent="0" marL="0">
              <a:buNone/>
            </a:pPr>
            <a:r>
              <a:rPr lang="en-US" sz="2400" dirty="0">
                <a:solidFill>
                  <a:srgbClr val="1A211D"/>
                </a:solidFill>
                <a:latin typeface="Impact" pitchFamily="34" charset="0"/>
                <a:ea typeface="Impact" pitchFamily="34" charset="-122"/>
                <a:cs typeface="Impact" pitchFamily="34" charset="-120"/>
              </a:rPr>
              <a:t>TARP DVIEJŲ OKUPACIJŲ</a:t>
            </a:r>
            <a:endParaRPr lang="en-US" sz="2400" dirty="0"/>
          </a:p>
        </p:txBody>
      </p:sp>
      <p:sp>
        <p:nvSpPr>
          <p:cNvPr id="11" name="Shape 9"/>
          <p:cNvSpPr/>
          <p:nvPr/>
        </p:nvSpPr>
        <p:spPr>
          <a:xfrm>
            <a:off x="6181344" y="1600200"/>
            <a:ext cx="2615184" cy="2926080"/>
          </a:xfrm>
          <a:prstGeom prst="roundRect">
            <a:avLst>
              <a:gd name="adj" fmla="val 6294"/>
            </a:avLst>
          </a:prstGeom>
          <a:solidFill>
            <a:srgbClr val="2E3B32"/>
          </a:solidFill>
          <a:ln w="12700">
            <a:solidFill>
              <a:srgbClr val="2E3B32"/>
            </a:solidFill>
            <a:prstDash val="solid"/>
          </a:ln>
        </p:spPr>
      </p:sp>
      <p:sp>
        <p:nvSpPr>
          <p:cNvPr id="12" name="Text 10"/>
          <p:cNvSpPr txBox="1"/>
          <p:nvPr/>
        </p:nvSpPr>
        <p:spPr>
          <a:xfrm>
            <a:off x="6409944" y="1737360"/>
            <a:ext cx="2194560" cy="914400"/>
          </a:xfrm>
          <a:prstGeom prst="rect">
            <a:avLst/>
          </a:prstGeom>
          <a:noFill/>
          <a:ln/>
        </p:spPr>
        <p:txBody>
          <a:bodyPr wrap="square" lIns="0" tIns="0" rIns="0" bIns="0" rtlCol="0" anchor="t"/>
          <a:lstStyle/>
          <a:p>
            <a:pPr indent="0" marL="0">
              <a:buNone/>
            </a:pPr>
            <a:r>
              <a:rPr lang="en-US" sz="5600" dirty="0">
                <a:solidFill>
                  <a:srgbClr val="FFCF3A"/>
                </a:solidFill>
                <a:latin typeface="Impact" pitchFamily="34" charset="0"/>
                <a:ea typeface="Impact" pitchFamily="34" charset="-122"/>
                <a:cs typeface="Impact" pitchFamily="34" charset="-120"/>
              </a:rPr>
              <a:t>III</a:t>
            </a:r>
            <a:endParaRPr lang="en-US" sz="5600" dirty="0"/>
          </a:p>
        </p:txBody>
      </p:sp>
      <p:sp>
        <p:nvSpPr>
          <p:cNvPr id="13" name="Text 11"/>
          <p:cNvSpPr txBox="1"/>
          <p:nvPr/>
        </p:nvSpPr>
        <p:spPr>
          <a:xfrm>
            <a:off x="6409944" y="2697480"/>
            <a:ext cx="2194560" cy="320040"/>
          </a:xfrm>
          <a:prstGeom prst="rect">
            <a:avLst/>
          </a:prstGeom>
          <a:noFill/>
          <a:ln/>
        </p:spPr>
        <p:txBody>
          <a:bodyPr wrap="square" lIns="0" tIns="0" rIns="0" bIns="0" rtlCol="0" anchor="t"/>
          <a:lstStyle/>
          <a:p>
            <a:pPr indent="0" marL="0">
              <a:buNone/>
            </a:pPr>
            <a:r>
              <a:rPr lang="en-US" sz="1300" b="1" dirty="0">
                <a:solidFill>
                  <a:srgbClr val="FFFFFF"/>
                </a:solidFill>
                <a:latin typeface="Courier New" pitchFamily="34" charset="0"/>
                <a:ea typeface="Courier New" pitchFamily="34" charset="-122"/>
                <a:cs typeface="Courier New" pitchFamily="34" charset="-120"/>
              </a:rPr>
              <a:t>1945</a:t>
            </a:r>
            <a:endParaRPr lang="en-US" sz="1300" dirty="0"/>
          </a:p>
        </p:txBody>
      </p:sp>
      <p:sp>
        <p:nvSpPr>
          <p:cNvPr id="14" name="Text 12"/>
          <p:cNvSpPr txBox="1"/>
          <p:nvPr/>
        </p:nvSpPr>
        <p:spPr>
          <a:xfrm>
            <a:off x="6409944" y="3063240"/>
            <a:ext cx="2240280" cy="1280160"/>
          </a:xfrm>
          <a:prstGeom prst="rect">
            <a:avLst/>
          </a:prstGeom>
          <a:noFill/>
          <a:ln/>
        </p:spPr>
        <p:txBody>
          <a:bodyPr wrap="square" lIns="0" tIns="0" rIns="0" bIns="0" rtlCol="0" anchor="t"/>
          <a:lstStyle/>
          <a:p>
            <a:pPr indent="0" marL="0">
              <a:buNone/>
            </a:pPr>
            <a:r>
              <a:rPr lang="en-US" sz="2400" dirty="0">
                <a:solidFill>
                  <a:srgbClr val="FFFFFF"/>
                </a:solidFill>
                <a:latin typeface="Impact" pitchFamily="34" charset="0"/>
                <a:ea typeface="Impact" pitchFamily="34" charset="-122"/>
                <a:cs typeface="Impact" pitchFamily="34" charset="-120"/>
              </a:rPr>
              <a:t>TĖVAS TAMPA KAZIMIERAIČIU</a:t>
            </a:r>
            <a:endParaRPr lang="en-US" sz="2400" dirty="0"/>
          </a:p>
        </p:txBody>
      </p:sp>
      <p:sp>
        <p:nvSpPr>
          <p:cNvPr id="15" name="Shape 13"/>
          <p:cNvSpPr/>
          <p:nvPr/>
        </p:nvSpPr>
        <p:spPr>
          <a:xfrm>
            <a:off x="8997696" y="1600200"/>
            <a:ext cx="2615184" cy="2926080"/>
          </a:xfrm>
          <a:prstGeom prst="roundRect">
            <a:avLst>
              <a:gd name="adj" fmla="val 6294"/>
            </a:avLst>
          </a:prstGeom>
          <a:solidFill>
            <a:srgbClr val="2E3B32"/>
          </a:solidFill>
          <a:ln w="12700">
            <a:solidFill>
              <a:srgbClr val="2E3B32"/>
            </a:solidFill>
            <a:prstDash val="solid"/>
          </a:ln>
        </p:spPr>
      </p:sp>
      <p:sp>
        <p:nvSpPr>
          <p:cNvPr id="16" name="Text 14"/>
          <p:cNvSpPr txBox="1"/>
          <p:nvPr/>
        </p:nvSpPr>
        <p:spPr>
          <a:xfrm>
            <a:off x="9226296" y="1737360"/>
            <a:ext cx="2194560" cy="914400"/>
          </a:xfrm>
          <a:prstGeom prst="rect">
            <a:avLst/>
          </a:prstGeom>
          <a:noFill/>
          <a:ln/>
        </p:spPr>
        <p:txBody>
          <a:bodyPr wrap="square" lIns="0" tIns="0" rIns="0" bIns="0" rtlCol="0" anchor="t"/>
          <a:lstStyle/>
          <a:p>
            <a:pPr indent="0" marL="0">
              <a:buNone/>
            </a:pPr>
            <a:r>
              <a:rPr lang="en-US" sz="5600" dirty="0">
                <a:solidFill>
                  <a:srgbClr val="FFCF3A"/>
                </a:solidFill>
                <a:latin typeface="Impact" pitchFamily="34" charset="0"/>
                <a:ea typeface="Impact" pitchFamily="34" charset="-122"/>
                <a:cs typeface="Impact" pitchFamily="34" charset="-120"/>
              </a:rPr>
              <a:t>IV</a:t>
            </a:r>
            <a:endParaRPr lang="en-US" sz="5600" dirty="0"/>
          </a:p>
        </p:txBody>
      </p:sp>
      <p:sp>
        <p:nvSpPr>
          <p:cNvPr id="17" name="Text 15"/>
          <p:cNvSpPr txBox="1"/>
          <p:nvPr/>
        </p:nvSpPr>
        <p:spPr>
          <a:xfrm>
            <a:off x="9226296" y="2697480"/>
            <a:ext cx="2194560" cy="320040"/>
          </a:xfrm>
          <a:prstGeom prst="rect">
            <a:avLst/>
          </a:prstGeom>
          <a:noFill/>
          <a:ln/>
        </p:spPr>
        <p:txBody>
          <a:bodyPr wrap="square" lIns="0" tIns="0" rIns="0" bIns="0" rtlCol="0" anchor="t"/>
          <a:lstStyle/>
          <a:p>
            <a:pPr indent="0" marL="0">
              <a:buNone/>
            </a:pPr>
            <a:r>
              <a:rPr lang="en-US" sz="1300" b="1" dirty="0">
                <a:solidFill>
                  <a:srgbClr val="FFFFFF"/>
                </a:solidFill>
                <a:latin typeface="Courier New" pitchFamily="34" charset="0"/>
                <a:ea typeface="Courier New" pitchFamily="34" charset="-122"/>
                <a:cs typeface="Courier New" pitchFamily="34" charset="-120"/>
              </a:rPr>
              <a:t>1945–1946</a:t>
            </a:r>
            <a:endParaRPr lang="en-US" sz="1300" dirty="0"/>
          </a:p>
        </p:txBody>
      </p:sp>
      <p:sp>
        <p:nvSpPr>
          <p:cNvPr id="18" name="Text 16"/>
          <p:cNvSpPr txBox="1"/>
          <p:nvPr/>
        </p:nvSpPr>
        <p:spPr>
          <a:xfrm>
            <a:off x="9226296" y="3063240"/>
            <a:ext cx="2240280" cy="1280160"/>
          </a:xfrm>
          <a:prstGeom prst="rect">
            <a:avLst/>
          </a:prstGeom>
          <a:noFill/>
          <a:ln/>
        </p:spPr>
        <p:txBody>
          <a:bodyPr wrap="square" lIns="0" tIns="0" rIns="0" bIns="0" rtlCol="0" anchor="t"/>
          <a:lstStyle/>
          <a:p>
            <a:pPr indent="0" marL="0">
              <a:buNone/>
            </a:pPr>
            <a:r>
              <a:rPr lang="en-US" sz="2400" dirty="0">
                <a:solidFill>
                  <a:srgbClr val="FFFFFF"/>
                </a:solidFill>
                <a:latin typeface="Impact" pitchFamily="34" charset="0"/>
                <a:ea typeface="Impact" pitchFamily="34" charset="-122"/>
                <a:cs typeface="Impact" pitchFamily="34" charset="-120"/>
              </a:rPr>
              <a:t>PASKUTINĖ ŽIEMA IR PAVASARIS</a:t>
            </a:r>
            <a:endParaRPr lang="en-US" sz="2400" dirty="0"/>
          </a:p>
        </p:txBody>
      </p:sp>
      <p:sp>
        <p:nvSpPr>
          <p:cNvPr id="19" name="Shape 17"/>
          <p:cNvSpPr/>
          <p:nvPr/>
        </p:nvSpPr>
        <p:spPr>
          <a:xfrm>
            <a:off x="548640" y="4754880"/>
            <a:ext cx="5486400" cy="548640"/>
          </a:xfrm>
          <a:prstGeom prst="roundRect">
            <a:avLst>
              <a:gd name="adj" fmla="val 30000"/>
            </a:avLst>
          </a:prstGeom>
          <a:solidFill>
            <a:srgbClr val="FFFFFF"/>
          </a:solidFill>
          <a:ln w="12700">
            <a:solidFill>
              <a:srgbClr val="FFFFFF"/>
            </a:solidFill>
            <a:prstDash val="solid"/>
          </a:ln>
        </p:spPr>
      </p:sp>
      <p:sp>
        <p:nvSpPr>
          <p:cNvPr id="20" name="Text 18"/>
          <p:cNvSpPr txBox="1"/>
          <p:nvPr/>
        </p:nvSpPr>
        <p:spPr>
          <a:xfrm>
            <a:off x="548640" y="4754880"/>
            <a:ext cx="5486400" cy="548640"/>
          </a:xfrm>
          <a:prstGeom prst="rect">
            <a:avLst/>
          </a:prstGeom>
          <a:noFill/>
          <a:ln/>
        </p:spPr>
        <p:txBody>
          <a:bodyPr wrap="square" lIns="0" tIns="0" rIns="0" bIns="0" rtlCol="0" anchor="ctr"/>
          <a:lstStyle/>
          <a:p>
            <a:pPr algn="ctr" indent="0" marL="0">
              <a:buNone/>
            </a:pPr>
            <a:r>
              <a:rPr lang="en-US" sz="1300" b="1" dirty="0">
                <a:solidFill>
                  <a:srgbClr val="1A211D"/>
                </a:solidFill>
                <a:latin typeface="Courier New" pitchFamily="34" charset="0"/>
                <a:ea typeface="Courier New" pitchFamily="34" charset="-122"/>
                <a:cs typeface="Courier New" pitchFamily="34" charset="-120"/>
              </a:rPr>
              <a:t>1 PAMOKA · I–II DALYS + APTARIMAS POROSE</a:t>
            </a:r>
            <a:endParaRPr lang="en-US" sz="1300" dirty="0"/>
          </a:p>
        </p:txBody>
      </p:sp>
      <p:sp>
        <p:nvSpPr>
          <p:cNvPr id="21" name="Shape 19"/>
          <p:cNvSpPr/>
          <p:nvPr/>
        </p:nvSpPr>
        <p:spPr>
          <a:xfrm>
            <a:off x="6181344" y="4754880"/>
            <a:ext cx="5431536" cy="548640"/>
          </a:xfrm>
          <a:prstGeom prst="roundRect">
            <a:avLst>
              <a:gd name="adj" fmla="val 30000"/>
            </a:avLst>
          </a:prstGeom>
          <a:solidFill>
            <a:srgbClr val="FF4F3A"/>
          </a:solidFill>
          <a:ln w="12700">
            <a:solidFill>
              <a:srgbClr val="FF4F3A"/>
            </a:solidFill>
            <a:prstDash val="solid"/>
          </a:ln>
        </p:spPr>
      </p:sp>
      <p:sp>
        <p:nvSpPr>
          <p:cNvPr id="22" name="Text 20"/>
          <p:cNvSpPr txBox="1"/>
          <p:nvPr/>
        </p:nvSpPr>
        <p:spPr>
          <a:xfrm>
            <a:off x="6181344" y="4754880"/>
            <a:ext cx="5431536"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ourier New" pitchFamily="34" charset="0"/>
                <a:ea typeface="Courier New" pitchFamily="34" charset="-122"/>
                <a:cs typeface="Courier New" pitchFamily="34" charset="-120"/>
              </a:rPr>
              <a:t>2 PAMOKA · III–IV DALYS + DIDYSIS APTARIMAS</a:t>
            </a:r>
            <a:endParaRPr lang="en-US" sz="1300" dirty="0"/>
          </a:p>
        </p:txBody>
      </p:sp>
      <p:sp>
        <p:nvSpPr>
          <p:cNvPr id="23" name="Shape 21"/>
          <p:cNvSpPr/>
          <p:nvPr/>
        </p:nvSpPr>
        <p:spPr>
          <a:xfrm>
            <a:off x="3072384" y="4370832"/>
            <a:ext cx="310896" cy="310896"/>
          </a:xfrm>
          <a:prstGeom prst="ellipse">
            <a:avLst/>
          </a:prstGeom>
          <a:solidFill>
            <a:srgbClr val="FF4F3A"/>
          </a:solidFill>
          <a:ln w="12700">
            <a:solidFill>
              <a:srgbClr val="FF4F3A"/>
            </a:solidFill>
            <a:prstDash val="solid"/>
          </a:ln>
        </p:spPr>
      </p:sp>
      <p:sp>
        <p:nvSpPr>
          <p:cNvPr id="24" name="Text 22"/>
          <p:cNvSpPr txBox="1"/>
          <p:nvPr/>
        </p:nvSpPr>
        <p:spPr>
          <a:xfrm>
            <a:off x="2313432" y="5486400"/>
            <a:ext cx="1828800" cy="320040"/>
          </a:xfrm>
          <a:prstGeom prst="rect">
            <a:avLst/>
          </a:prstGeom>
          <a:noFill/>
          <a:ln/>
        </p:spPr>
        <p:txBody>
          <a:bodyPr wrap="square" lIns="0" tIns="0" rIns="0" bIns="0" rtlCol="0" anchor="t"/>
          <a:lstStyle/>
          <a:p>
            <a:pPr algn="ctr" indent="0" marL="0">
              <a:buNone/>
            </a:pPr>
            <a:r>
              <a:rPr lang="en-US" sz="1100" b="1" dirty="0">
                <a:solidFill>
                  <a:srgbClr val="FF4F3A"/>
                </a:solidFill>
                <a:latin typeface="Courier New" pitchFamily="34" charset="0"/>
                <a:ea typeface="Courier New" pitchFamily="34" charset="-122"/>
                <a:cs typeface="Courier New" pitchFamily="34" charset="-120"/>
              </a:rPr>
              <a:t>SUSTOJIMAS A</a:t>
            </a:r>
            <a:endParaRPr lang="en-US" sz="1100" dirty="0"/>
          </a:p>
        </p:txBody>
      </p:sp>
      <p:sp>
        <p:nvSpPr>
          <p:cNvPr id="25" name="Shape 23"/>
          <p:cNvSpPr/>
          <p:nvPr/>
        </p:nvSpPr>
        <p:spPr>
          <a:xfrm>
            <a:off x="8705088" y="4370832"/>
            <a:ext cx="310896" cy="310896"/>
          </a:xfrm>
          <a:prstGeom prst="ellipse">
            <a:avLst/>
          </a:prstGeom>
          <a:solidFill>
            <a:srgbClr val="FF4F3A"/>
          </a:solidFill>
          <a:ln w="12700">
            <a:solidFill>
              <a:srgbClr val="FF4F3A"/>
            </a:solidFill>
            <a:prstDash val="solid"/>
          </a:ln>
        </p:spPr>
      </p:sp>
      <p:sp>
        <p:nvSpPr>
          <p:cNvPr id="26" name="Text 24"/>
          <p:cNvSpPr txBox="1"/>
          <p:nvPr/>
        </p:nvSpPr>
        <p:spPr>
          <a:xfrm>
            <a:off x="7946136" y="5486400"/>
            <a:ext cx="1828800" cy="320040"/>
          </a:xfrm>
          <a:prstGeom prst="rect">
            <a:avLst/>
          </a:prstGeom>
          <a:noFill/>
          <a:ln/>
        </p:spPr>
        <p:txBody>
          <a:bodyPr wrap="square" lIns="0" tIns="0" rIns="0" bIns="0" rtlCol="0" anchor="t"/>
          <a:lstStyle/>
          <a:p>
            <a:pPr algn="ctr" indent="0" marL="0">
              <a:buNone/>
            </a:pPr>
            <a:r>
              <a:rPr lang="en-US" sz="1100" b="1" dirty="0">
                <a:solidFill>
                  <a:srgbClr val="FF4F3A"/>
                </a:solidFill>
                <a:latin typeface="Courier New" pitchFamily="34" charset="0"/>
                <a:ea typeface="Courier New" pitchFamily="34" charset="-122"/>
                <a:cs typeface="Courier New" pitchFamily="34" charset="-120"/>
              </a:rPr>
              <a:t>SUSTOJIMAS B</a:t>
            </a:r>
            <a:endParaRPr lang="en-US" sz="11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AA19C"/>
                </a:solidFill>
                <a:latin typeface="Courier New"/>
                <a:ea typeface="Courier New"/>
                <a:cs typeface="Courier New"/>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I DALIS. KARININKAS IR INŽINIERIUS</a:t>
            </a:r>
            <a:endParaRPr lang="en-US" sz="4400" dirty="0"/>
          </a:p>
        </p:txBody>
      </p:sp>
      <p:pic>
        <p:nvPicPr>
          <p:cNvPr id="3" name="Image 0" descr="preencoded.png">    </p:cNvPr>
          <p:cNvPicPr>
            <a:picLocks noChangeAspect="1"/>
          </p:cNvPicPr>
          <p:nvPr/>
        </p:nvPicPr>
        <p:blipFill>
          <a:blip r:embed="rId1"/>
          <a:stretch>
            <a:fillRect/>
          </a:stretch>
        </p:blipFill>
        <p:spPr>
          <a:xfrm>
            <a:off x="548640" y="1371600"/>
            <a:ext cx="566928" cy="566928"/>
          </a:xfrm>
          <a:prstGeom prst="rect">
            <a:avLst/>
          </a:prstGeom>
        </p:spPr>
      </p:pic>
      <p:sp>
        <p:nvSpPr>
          <p:cNvPr id="4" name="Shape 1"/>
          <p:cNvSpPr/>
          <p:nvPr/>
        </p:nvSpPr>
        <p:spPr>
          <a:xfrm>
            <a:off x="1280160" y="146304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46304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3</a:t>
            </a:r>
            <a:endParaRPr lang="en-US" sz="1200" dirty="0"/>
          </a:p>
        </p:txBody>
      </p:sp>
      <p:sp>
        <p:nvSpPr>
          <p:cNvPr id="6" name="Text 3"/>
          <p:cNvSpPr txBox="1"/>
          <p:nvPr/>
        </p:nvSpPr>
        <p:spPr>
          <a:xfrm>
            <a:off x="3063240" y="146304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ŽIŪRINT · 1918–1940</a:t>
            </a:r>
            <a:endParaRPr lang="en-US" sz="1200" dirty="0"/>
          </a:p>
        </p:txBody>
      </p:sp>
      <p:sp>
        <p:nvSpPr>
          <p:cNvPr id="7" name="Shape 4"/>
          <p:cNvSpPr/>
          <p:nvPr/>
        </p:nvSpPr>
        <p:spPr>
          <a:xfrm>
            <a:off x="548640" y="2240280"/>
            <a:ext cx="685800" cy="685800"/>
          </a:xfrm>
          <a:prstGeom prst="ellipse">
            <a:avLst/>
          </a:prstGeom>
          <a:solidFill>
            <a:srgbClr val="1A211D"/>
          </a:solidFill>
          <a:ln w="12700">
            <a:solidFill>
              <a:srgbClr val="1A211D"/>
            </a:solidFill>
            <a:prstDash val="solid"/>
          </a:ln>
        </p:spPr>
      </p:sp>
      <p:sp>
        <p:nvSpPr>
          <p:cNvPr id="8" name="Text 5"/>
          <p:cNvSpPr txBox="1"/>
          <p:nvPr/>
        </p:nvSpPr>
        <p:spPr>
          <a:xfrm>
            <a:off x="548640" y="2240280"/>
            <a:ext cx="685800" cy="685800"/>
          </a:xfrm>
          <a:prstGeom prst="rect">
            <a:avLst/>
          </a:prstGeom>
          <a:noFill/>
          <a:ln/>
        </p:spPr>
        <p:txBody>
          <a:bodyPr wrap="square" lIns="0" tIns="0" rIns="0" bIns="0" rtlCol="0" anchor="ctr"/>
          <a:lstStyle/>
          <a:p>
            <a:pPr algn="ctr" indent="0" marL="0">
              <a:buNone/>
            </a:pPr>
            <a:r>
              <a:rPr lang="en-US" sz="2800" dirty="0">
                <a:solidFill>
                  <a:srgbClr val="FFCF3A"/>
                </a:solidFill>
                <a:latin typeface="Impact" pitchFamily="34" charset="0"/>
                <a:ea typeface="Impact" pitchFamily="34" charset="-122"/>
                <a:cs typeface="Impact" pitchFamily="34" charset="-120"/>
              </a:rPr>
              <a:t>1</a:t>
            </a:r>
            <a:endParaRPr lang="en-US" sz="2800" dirty="0"/>
          </a:p>
        </p:txBody>
      </p:sp>
      <p:sp>
        <p:nvSpPr>
          <p:cNvPr id="9" name="Text 6"/>
          <p:cNvSpPr txBox="1"/>
          <p:nvPr/>
        </p:nvSpPr>
        <p:spPr>
          <a:xfrm>
            <a:off x="1463040" y="2148840"/>
            <a:ext cx="10149840" cy="868680"/>
          </a:xfrm>
          <a:prstGeom prst="rect">
            <a:avLst/>
          </a:prstGeom>
          <a:noFill/>
          <a:ln/>
        </p:spPr>
        <p:txBody>
          <a:bodyPr wrap="square" lIns="0" tIns="0" rIns="0" bIns="0" rtlCol="0" anchor="ctr"/>
          <a:lstStyle/>
          <a:p>
            <a:pPr indent="0" marL="0">
              <a:buNone/>
            </a:pPr>
            <a:r>
              <a:rPr lang="en-US" sz="1900" b="1" dirty="0">
                <a:solidFill>
                  <a:srgbClr val="1A211D"/>
                </a:solidFill>
                <a:latin typeface="Arial" pitchFamily="34" charset="0"/>
                <a:ea typeface="Arial" pitchFamily="34" charset="-122"/>
                <a:cs typeface="Arial" pitchFamily="34" charset="-120"/>
              </a:rPr>
              <a:t>Kodėl aštuoniolikmetis 1920 m. savanoriu stojo į Karo mokyklą? Ką tai sako apie jo kartą?</a:t>
            </a:r>
            <a:endParaRPr lang="en-US" sz="1900" dirty="0"/>
          </a:p>
        </p:txBody>
      </p:sp>
      <p:sp>
        <p:nvSpPr>
          <p:cNvPr id="10" name="Shape 7"/>
          <p:cNvSpPr/>
          <p:nvPr/>
        </p:nvSpPr>
        <p:spPr>
          <a:xfrm>
            <a:off x="548640" y="3246120"/>
            <a:ext cx="685800" cy="685800"/>
          </a:xfrm>
          <a:prstGeom prst="ellipse">
            <a:avLst/>
          </a:prstGeom>
          <a:solidFill>
            <a:srgbClr val="1A211D"/>
          </a:solidFill>
          <a:ln w="12700">
            <a:solidFill>
              <a:srgbClr val="1A211D"/>
            </a:solidFill>
            <a:prstDash val="solid"/>
          </a:ln>
        </p:spPr>
      </p:sp>
      <p:sp>
        <p:nvSpPr>
          <p:cNvPr id="11" name="Text 8"/>
          <p:cNvSpPr txBox="1"/>
          <p:nvPr/>
        </p:nvSpPr>
        <p:spPr>
          <a:xfrm>
            <a:off x="548640" y="3246120"/>
            <a:ext cx="685800" cy="685800"/>
          </a:xfrm>
          <a:prstGeom prst="rect">
            <a:avLst/>
          </a:prstGeom>
          <a:noFill/>
          <a:ln/>
        </p:spPr>
        <p:txBody>
          <a:bodyPr wrap="square" lIns="0" tIns="0" rIns="0" bIns="0" rtlCol="0" anchor="ctr"/>
          <a:lstStyle/>
          <a:p>
            <a:pPr algn="ctr" indent="0" marL="0">
              <a:buNone/>
            </a:pPr>
            <a:r>
              <a:rPr lang="en-US" sz="2800" dirty="0">
                <a:solidFill>
                  <a:srgbClr val="FFCF3A"/>
                </a:solidFill>
                <a:latin typeface="Impact" pitchFamily="34" charset="0"/>
                <a:ea typeface="Impact" pitchFamily="34" charset="-122"/>
                <a:cs typeface="Impact" pitchFamily="34" charset="-120"/>
              </a:rPr>
              <a:t>2</a:t>
            </a:r>
            <a:endParaRPr lang="en-US" sz="2800" dirty="0"/>
          </a:p>
        </p:txBody>
      </p:sp>
      <p:sp>
        <p:nvSpPr>
          <p:cNvPr id="12" name="Text 9"/>
          <p:cNvSpPr txBox="1"/>
          <p:nvPr/>
        </p:nvSpPr>
        <p:spPr>
          <a:xfrm>
            <a:off x="1463040" y="3154680"/>
            <a:ext cx="10149840" cy="868680"/>
          </a:xfrm>
          <a:prstGeom prst="rect">
            <a:avLst/>
          </a:prstGeom>
          <a:noFill/>
          <a:ln/>
        </p:spPr>
        <p:txBody>
          <a:bodyPr wrap="square" lIns="0" tIns="0" rIns="0" bIns="0" rtlCol="0" anchor="ctr"/>
          <a:lstStyle/>
          <a:p>
            <a:pPr indent="0" marL="0">
              <a:buNone/>
            </a:pPr>
            <a:r>
              <a:rPr lang="en-US" sz="1900" b="1" dirty="0">
                <a:solidFill>
                  <a:srgbClr val="1A211D"/>
                </a:solidFill>
                <a:latin typeface="Arial" pitchFamily="34" charset="0"/>
                <a:ea typeface="Arial" pitchFamily="34" charset="-122"/>
                <a:cs typeface="Arial" pitchFamily="34" charset="-120"/>
              </a:rPr>
              <a:t>Kodėl jauna valstybė siuntė karininkus mokytis į užsienį?</a:t>
            </a:r>
            <a:endParaRPr lang="en-US" sz="1900" dirty="0"/>
          </a:p>
        </p:txBody>
      </p:sp>
      <p:sp>
        <p:nvSpPr>
          <p:cNvPr id="13" name="Shape 10"/>
          <p:cNvSpPr/>
          <p:nvPr/>
        </p:nvSpPr>
        <p:spPr>
          <a:xfrm>
            <a:off x="548640" y="4251960"/>
            <a:ext cx="685800" cy="685800"/>
          </a:xfrm>
          <a:prstGeom prst="ellipse">
            <a:avLst/>
          </a:prstGeom>
          <a:solidFill>
            <a:srgbClr val="1A211D"/>
          </a:solidFill>
          <a:ln w="12700">
            <a:solidFill>
              <a:srgbClr val="1A211D"/>
            </a:solidFill>
            <a:prstDash val="solid"/>
          </a:ln>
        </p:spPr>
      </p:sp>
      <p:sp>
        <p:nvSpPr>
          <p:cNvPr id="14" name="Text 11"/>
          <p:cNvSpPr txBox="1"/>
          <p:nvPr/>
        </p:nvSpPr>
        <p:spPr>
          <a:xfrm>
            <a:off x="548640" y="4251960"/>
            <a:ext cx="685800" cy="685800"/>
          </a:xfrm>
          <a:prstGeom prst="rect">
            <a:avLst/>
          </a:prstGeom>
          <a:noFill/>
          <a:ln/>
        </p:spPr>
        <p:txBody>
          <a:bodyPr wrap="square" lIns="0" tIns="0" rIns="0" bIns="0" rtlCol="0" anchor="ctr"/>
          <a:lstStyle/>
          <a:p>
            <a:pPr algn="ctr" indent="0" marL="0">
              <a:buNone/>
            </a:pPr>
            <a:r>
              <a:rPr lang="en-US" sz="2800" dirty="0">
                <a:solidFill>
                  <a:srgbClr val="FFCF3A"/>
                </a:solidFill>
                <a:latin typeface="Impact" pitchFamily="34" charset="0"/>
                <a:ea typeface="Impact" pitchFamily="34" charset="-122"/>
                <a:cs typeface="Impact" pitchFamily="34" charset="-120"/>
              </a:rPr>
              <a:t>3</a:t>
            </a:r>
            <a:endParaRPr lang="en-US" sz="2800" dirty="0"/>
          </a:p>
        </p:txBody>
      </p:sp>
      <p:sp>
        <p:nvSpPr>
          <p:cNvPr id="15" name="Text 12"/>
          <p:cNvSpPr txBox="1"/>
          <p:nvPr/>
        </p:nvSpPr>
        <p:spPr>
          <a:xfrm>
            <a:off x="1463040" y="4160520"/>
            <a:ext cx="10149840" cy="868680"/>
          </a:xfrm>
          <a:prstGeom prst="rect">
            <a:avLst/>
          </a:prstGeom>
          <a:noFill/>
          <a:ln/>
        </p:spPr>
        <p:txBody>
          <a:bodyPr wrap="square" lIns="0" tIns="0" rIns="0" bIns="0" rtlCol="0" anchor="ctr"/>
          <a:lstStyle/>
          <a:p>
            <a:pPr indent="0" marL="0">
              <a:buNone/>
            </a:pPr>
            <a:r>
              <a:rPr lang="en-US" sz="1900" b="1" dirty="0">
                <a:solidFill>
                  <a:srgbClr val="1A211D"/>
                </a:solidFill>
                <a:latin typeface="Arial" pitchFamily="34" charset="0"/>
                <a:ea typeface="Arial" pitchFamily="34" charset="-122"/>
                <a:cs typeface="Arial" pitchFamily="34" charset="-120"/>
              </a:rPr>
              <a:t>Kas 1940 m. atsitiko Lietuvos kariuomenei ir Karo mokyklai?</a:t>
            </a:r>
            <a:endParaRPr lang="en-US" sz="1900" dirty="0"/>
          </a:p>
        </p:txBody>
      </p:sp>
      <p:sp>
        <p:nvSpPr>
          <p:cNvPr id="16" name="Shape 13"/>
          <p:cNvSpPr/>
          <p:nvPr/>
        </p:nvSpPr>
        <p:spPr>
          <a:xfrm>
            <a:off x="548640" y="5257800"/>
            <a:ext cx="685800" cy="685800"/>
          </a:xfrm>
          <a:prstGeom prst="ellipse">
            <a:avLst/>
          </a:prstGeom>
          <a:solidFill>
            <a:srgbClr val="1A211D"/>
          </a:solidFill>
          <a:ln w="12700">
            <a:solidFill>
              <a:srgbClr val="1A211D"/>
            </a:solidFill>
            <a:prstDash val="solid"/>
          </a:ln>
        </p:spPr>
      </p:sp>
      <p:sp>
        <p:nvSpPr>
          <p:cNvPr id="17" name="Text 14"/>
          <p:cNvSpPr txBox="1"/>
          <p:nvPr/>
        </p:nvSpPr>
        <p:spPr>
          <a:xfrm>
            <a:off x="548640" y="5257800"/>
            <a:ext cx="685800" cy="685800"/>
          </a:xfrm>
          <a:prstGeom prst="rect">
            <a:avLst/>
          </a:prstGeom>
          <a:noFill/>
          <a:ln/>
        </p:spPr>
        <p:txBody>
          <a:bodyPr wrap="square" lIns="0" tIns="0" rIns="0" bIns="0" rtlCol="0" anchor="ctr"/>
          <a:lstStyle/>
          <a:p>
            <a:pPr algn="ctr" indent="0" marL="0">
              <a:buNone/>
            </a:pPr>
            <a:r>
              <a:rPr lang="en-US" sz="2800" dirty="0">
                <a:solidFill>
                  <a:srgbClr val="FFCF3A"/>
                </a:solidFill>
                <a:latin typeface="Impact" pitchFamily="34" charset="0"/>
                <a:ea typeface="Impact" pitchFamily="34" charset="-122"/>
                <a:cs typeface="Impact" pitchFamily="34" charset="-120"/>
              </a:rPr>
              <a:t>4</a:t>
            </a:r>
            <a:endParaRPr lang="en-US" sz="2800" dirty="0"/>
          </a:p>
        </p:txBody>
      </p:sp>
      <p:sp>
        <p:nvSpPr>
          <p:cNvPr id="18" name="Text 15"/>
          <p:cNvSpPr txBox="1"/>
          <p:nvPr/>
        </p:nvSpPr>
        <p:spPr>
          <a:xfrm>
            <a:off x="1463040" y="5166360"/>
            <a:ext cx="10149840" cy="868680"/>
          </a:xfrm>
          <a:prstGeom prst="rect">
            <a:avLst/>
          </a:prstGeom>
          <a:noFill/>
          <a:ln/>
        </p:spPr>
        <p:txBody>
          <a:bodyPr wrap="square" lIns="0" tIns="0" rIns="0" bIns="0" rtlCol="0" anchor="ctr"/>
          <a:lstStyle/>
          <a:p>
            <a:pPr indent="0" marL="0">
              <a:buNone/>
            </a:pPr>
            <a:r>
              <a:rPr lang="en-US" sz="1900" b="1" dirty="0">
                <a:solidFill>
                  <a:srgbClr val="1A211D"/>
                </a:solidFill>
                <a:latin typeface="Arial" pitchFamily="34" charset="0"/>
                <a:ea typeface="Arial" pitchFamily="34" charset="-122"/>
                <a:cs typeface="Arial" pitchFamily="34" charset="-120"/>
              </a:rPr>
              <a:t>Ko iš jo išmoko kariūnai – tarp jų Adolfas Ramanauskas, vėliau Vanagas?</a:t>
            </a:r>
            <a:endParaRPr lang="en-US" sz="19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SUSTOJIMAS A</a:t>
            </a:r>
            <a:endParaRPr lang="en-US" sz="4400" dirty="0"/>
          </a:p>
        </p:txBody>
      </p:sp>
      <p:pic>
        <p:nvPicPr>
          <p:cNvPr id="3" name="Image 0" descr="preencoded.png">    </p:cNvPr>
          <p:cNvPicPr>
            <a:picLocks noChangeAspect="1"/>
          </p:cNvPicPr>
          <p:nvPr/>
        </p:nvPicPr>
        <p:blipFill>
          <a:blip r:embed="rId1"/>
          <a:stretch>
            <a:fillRect/>
          </a:stretch>
        </p:blipFill>
        <p:spPr>
          <a:xfrm>
            <a:off x="548640" y="1417320"/>
            <a:ext cx="566928" cy="566928"/>
          </a:xfrm>
          <a:prstGeom prst="rect">
            <a:avLst/>
          </a:prstGeom>
        </p:spPr>
      </p:pic>
      <p:sp>
        <p:nvSpPr>
          <p:cNvPr id="4" name="Shape 1"/>
          <p:cNvSpPr/>
          <p:nvPr/>
        </p:nvSpPr>
        <p:spPr>
          <a:xfrm>
            <a:off x="1280160" y="150876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50876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4</a:t>
            </a:r>
            <a:endParaRPr lang="en-US" sz="1200" dirty="0"/>
          </a:p>
        </p:txBody>
      </p:sp>
      <p:sp>
        <p:nvSpPr>
          <p:cNvPr id="6" name="Text 3"/>
          <p:cNvSpPr txBox="1"/>
          <p:nvPr/>
        </p:nvSpPr>
        <p:spPr>
          <a:xfrm>
            <a:off x="3063240" y="150876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VISA KLASĖ · 2 MIN.</a:t>
            </a:r>
            <a:endParaRPr lang="en-US" sz="1200" dirty="0"/>
          </a:p>
        </p:txBody>
      </p:sp>
      <p:sp>
        <p:nvSpPr>
          <p:cNvPr id="7" name="Shape 4"/>
          <p:cNvSpPr/>
          <p:nvPr/>
        </p:nvSpPr>
        <p:spPr>
          <a:xfrm>
            <a:off x="548640" y="2240280"/>
            <a:ext cx="11064240" cy="2377440"/>
          </a:xfrm>
          <a:prstGeom prst="roundRect">
            <a:avLst>
              <a:gd name="adj" fmla="val 6923"/>
            </a:avLst>
          </a:prstGeom>
          <a:solidFill>
            <a:srgbClr val="1A211D"/>
          </a:solidFill>
          <a:ln w="12700">
            <a:solidFill>
              <a:srgbClr val="1A211D"/>
            </a:solidFill>
            <a:prstDash val="solid"/>
          </a:ln>
        </p:spPr>
      </p:sp>
      <p:sp>
        <p:nvSpPr>
          <p:cNvPr id="8" name="Text 5"/>
          <p:cNvSpPr txBox="1"/>
          <p:nvPr/>
        </p:nvSpPr>
        <p:spPr>
          <a:xfrm>
            <a:off x="914400" y="2468880"/>
            <a:ext cx="10332720" cy="1920240"/>
          </a:xfrm>
          <a:prstGeom prst="rect">
            <a:avLst/>
          </a:prstGeom>
          <a:noFill/>
          <a:ln/>
        </p:spPr>
        <p:txBody>
          <a:bodyPr wrap="square" lIns="0" tIns="0" rIns="0" bIns="0" rtlCol="0" anchor="ctr"/>
          <a:lstStyle/>
          <a:p>
            <a:pPr indent="0" marL="0">
              <a:buNone/>
            </a:pPr>
            <a:r>
              <a:rPr lang="en-US" sz="4000" dirty="0">
                <a:solidFill>
                  <a:srgbClr val="FFFFFF"/>
                </a:solidFill>
                <a:latin typeface="Impact" pitchFamily="34" charset="0"/>
                <a:ea typeface="Impact" pitchFamily="34" charset="-122"/>
                <a:cs typeface="Impact" pitchFamily="34" charset="-120"/>
              </a:rPr>
              <a:t>Kodėl jis „visiškai nesididžiavo“ sovietų suteiktu papulkininkio laipsniu?</a:t>
            </a:r>
            <a:endParaRPr lang="en-US" sz="4000" dirty="0"/>
          </a:p>
        </p:txBody>
      </p:sp>
      <p:sp>
        <p:nvSpPr>
          <p:cNvPr id="9" name="Text 6"/>
          <p:cNvSpPr txBox="1"/>
          <p:nvPr/>
        </p:nvSpPr>
        <p:spPr>
          <a:xfrm>
            <a:off x="548640" y="4937760"/>
            <a:ext cx="11064240" cy="731520"/>
          </a:xfrm>
          <a:prstGeom prst="rect">
            <a:avLst/>
          </a:prstGeom>
          <a:noFill/>
          <a:ln/>
        </p:spPr>
        <p:txBody>
          <a:bodyPr wrap="square" lIns="0" tIns="0" rIns="0" bIns="0" rtlCol="0" anchor="t"/>
          <a:lstStyle/>
          <a:p>
            <a:pPr indent="0" marL="0">
              <a:buNone/>
            </a:pPr>
            <a:r>
              <a:rPr lang="en-US" sz="2000" b="1" dirty="0">
                <a:solidFill>
                  <a:srgbClr val="1A211D"/>
                </a:solidFill>
                <a:latin typeface="Arial" pitchFamily="34" charset="0"/>
                <a:ea typeface="Arial" pitchFamily="34" charset="-122"/>
                <a:cs typeface="Arial" pitchFamily="34" charset="-120"/>
              </a:rPr>
              <a:t>Užrašykite trumpus atsakymus į ką tik matytos dalies klausimus darbo lape.</a:t>
            </a:r>
            <a:endParaRPr lang="en-US" sz="20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1A211D"/>
                </a:solidFill>
                <a:latin typeface="Courier New"/>
                <a:ea typeface="Courier New"/>
                <a:cs typeface="Courier New"/>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II DALIS. TARP DVIEJŲ OKUPACIJŲ</a:t>
            </a:r>
            <a:endParaRPr lang="en-US" sz="4400" dirty="0"/>
          </a:p>
        </p:txBody>
      </p:sp>
      <p:pic>
        <p:nvPicPr>
          <p:cNvPr id="3" name="Image 0" descr="preencoded.png">    </p:cNvPr>
          <p:cNvPicPr>
            <a:picLocks noChangeAspect="1"/>
          </p:cNvPicPr>
          <p:nvPr/>
        </p:nvPicPr>
        <p:blipFill>
          <a:blip r:embed="rId1"/>
          <a:stretch>
            <a:fillRect/>
          </a:stretch>
        </p:blipFill>
        <p:spPr>
          <a:xfrm>
            <a:off x="548640" y="1371600"/>
            <a:ext cx="566928" cy="566928"/>
          </a:xfrm>
          <a:prstGeom prst="rect">
            <a:avLst/>
          </a:prstGeom>
        </p:spPr>
      </p:pic>
      <p:sp>
        <p:nvSpPr>
          <p:cNvPr id="4" name="Shape 1"/>
          <p:cNvSpPr/>
          <p:nvPr/>
        </p:nvSpPr>
        <p:spPr>
          <a:xfrm>
            <a:off x="1280160" y="146304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46304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3</a:t>
            </a:r>
            <a:endParaRPr lang="en-US" sz="1200" dirty="0"/>
          </a:p>
        </p:txBody>
      </p:sp>
      <p:sp>
        <p:nvSpPr>
          <p:cNvPr id="6" name="Text 3"/>
          <p:cNvSpPr txBox="1"/>
          <p:nvPr/>
        </p:nvSpPr>
        <p:spPr>
          <a:xfrm>
            <a:off x="3063240" y="146304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ŽIŪRINT · 1941–1944</a:t>
            </a:r>
            <a:endParaRPr lang="en-US" sz="1200" dirty="0"/>
          </a:p>
        </p:txBody>
      </p:sp>
      <p:sp>
        <p:nvSpPr>
          <p:cNvPr id="7" name="Shape 4"/>
          <p:cNvSpPr/>
          <p:nvPr/>
        </p:nvSpPr>
        <p:spPr>
          <a:xfrm>
            <a:off x="548640" y="2240280"/>
            <a:ext cx="685800" cy="685800"/>
          </a:xfrm>
          <a:prstGeom prst="ellipse">
            <a:avLst/>
          </a:prstGeom>
          <a:solidFill>
            <a:srgbClr val="1A211D"/>
          </a:solidFill>
          <a:ln w="12700">
            <a:solidFill>
              <a:srgbClr val="1A211D"/>
            </a:solidFill>
            <a:prstDash val="solid"/>
          </a:ln>
        </p:spPr>
      </p:sp>
      <p:sp>
        <p:nvSpPr>
          <p:cNvPr id="8" name="Text 5"/>
          <p:cNvSpPr txBox="1"/>
          <p:nvPr/>
        </p:nvSpPr>
        <p:spPr>
          <a:xfrm>
            <a:off x="548640" y="2240280"/>
            <a:ext cx="685800" cy="685800"/>
          </a:xfrm>
          <a:prstGeom prst="rect">
            <a:avLst/>
          </a:prstGeom>
          <a:noFill/>
          <a:ln/>
        </p:spPr>
        <p:txBody>
          <a:bodyPr wrap="square" lIns="0" tIns="0" rIns="0" bIns="0" rtlCol="0" anchor="ctr"/>
          <a:lstStyle/>
          <a:p>
            <a:pPr algn="ctr" indent="0" marL="0">
              <a:buNone/>
            </a:pPr>
            <a:r>
              <a:rPr lang="en-US" sz="2800" dirty="0">
                <a:solidFill>
                  <a:srgbClr val="FFCF3A"/>
                </a:solidFill>
                <a:latin typeface="Impact" pitchFamily="34" charset="0"/>
                <a:ea typeface="Impact" pitchFamily="34" charset="-122"/>
                <a:cs typeface="Impact" pitchFamily="34" charset="-120"/>
              </a:rPr>
              <a:t>1</a:t>
            </a:r>
            <a:endParaRPr lang="en-US" sz="2800" dirty="0"/>
          </a:p>
        </p:txBody>
      </p:sp>
      <p:sp>
        <p:nvSpPr>
          <p:cNvPr id="9" name="Text 6"/>
          <p:cNvSpPr txBox="1"/>
          <p:nvPr/>
        </p:nvSpPr>
        <p:spPr>
          <a:xfrm>
            <a:off x="1463040" y="2148840"/>
            <a:ext cx="10149840" cy="868680"/>
          </a:xfrm>
          <a:prstGeom prst="rect">
            <a:avLst/>
          </a:prstGeom>
          <a:noFill/>
          <a:ln/>
        </p:spPr>
        <p:txBody>
          <a:bodyPr wrap="square" lIns="0" tIns="0" rIns="0" bIns="0" rtlCol="0" anchor="ctr"/>
          <a:lstStyle/>
          <a:p>
            <a:pPr indent="0" marL="0">
              <a:buNone/>
            </a:pPr>
            <a:r>
              <a:rPr lang="en-US" sz="1900" b="1" dirty="0">
                <a:solidFill>
                  <a:srgbClr val="1A211D"/>
                </a:solidFill>
                <a:latin typeface="Arial" pitchFamily="34" charset="0"/>
                <a:ea typeface="Arial" pitchFamily="34" charset="-122"/>
                <a:cs typeface="Arial" pitchFamily="34" charset="-120"/>
              </a:rPr>
              <a:t>Ką jis nusprendė 1941 m. birželį, kai sovietų kariuomenė traukėsi į Rusiją? Kodėl?</a:t>
            </a:r>
            <a:endParaRPr lang="en-US" sz="1900" dirty="0"/>
          </a:p>
        </p:txBody>
      </p:sp>
      <p:sp>
        <p:nvSpPr>
          <p:cNvPr id="10" name="Shape 7"/>
          <p:cNvSpPr/>
          <p:nvPr/>
        </p:nvSpPr>
        <p:spPr>
          <a:xfrm>
            <a:off x="548640" y="3246120"/>
            <a:ext cx="685800" cy="685800"/>
          </a:xfrm>
          <a:prstGeom prst="ellipse">
            <a:avLst/>
          </a:prstGeom>
          <a:solidFill>
            <a:srgbClr val="1A211D"/>
          </a:solidFill>
          <a:ln w="12700">
            <a:solidFill>
              <a:srgbClr val="1A211D"/>
            </a:solidFill>
            <a:prstDash val="solid"/>
          </a:ln>
        </p:spPr>
      </p:sp>
      <p:sp>
        <p:nvSpPr>
          <p:cNvPr id="11" name="Text 8"/>
          <p:cNvSpPr txBox="1"/>
          <p:nvPr/>
        </p:nvSpPr>
        <p:spPr>
          <a:xfrm>
            <a:off x="548640" y="3246120"/>
            <a:ext cx="685800" cy="685800"/>
          </a:xfrm>
          <a:prstGeom prst="rect">
            <a:avLst/>
          </a:prstGeom>
          <a:noFill/>
          <a:ln/>
        </p:spPr>
        <p:txBody>
          <a:bodyPr wrap="square" lIns="0" tIns="0" rIns="0" bIns="0" rtlCol="0" anchor="ctr"/>
          <a:lstStyle/>
          <a:p>
            <a:pPr algn="ctr" indent="0" marL="0">
              <a:buNone/>
            </a:pPr>
            <a:r>
              <a:rPr lang="en-US" sz="2800" dirty="0">
                <a:solidFill>
                  <a:srgbClr val="FFCF3A"/>
                </a:solidFill>
                <a:latin typeface="Impact" pitchFamily="34" charset="0"/>
                <a:ea typeface="Impact" pitchFamily="34" charset="-122"/>
                <a:cs typeface="Impact" pitchFamily="34" charset="-120"/>
              </a:rPr>
              <a:t>2</a:t>
            </a:r>
            <a:endParaRPr lang="en-US" sz="2800" dirty="0"/>
          </a:p>
        </p:txBody>
      </p:sp>
      <p:sp>
        <p:nvSpPr>
          <p:cNvPr id="12" name="Text 9"/>
          <p:cNvSpPr txBox="1"/>
          <p:nvPr/>
        </p:nvSpPr>
        <p:spPr>
          <a:xfrm>
            <a:off x="1463040" y="3154680"/>
            <a:ext cx="10149840" cy="868680"/>
          </a:xfrm>
          <a:prstGeom prst="rect">
            <a:avLst/>
          </a:prstGeom>
          <a:noFill/>
          <a:ln/>
        </p:spPr>
        <p:txBody>
          <a:bodyPr wrap="square" lIns="0" tIns="0" rIns="0" bIns="0" rtlCol="0" anchor="ctr"/>
          <a:lstStyle/>
          <a:p>
            <a:pPr indent="0" marL="0">
              <a:buNone/>
            </a:pPr>
            <a:r>
              <a:rPr lang="en-US" sz="1900" b="1" dirty="0">
                <a:solidFill>
                  <a:srgbClr val="1A211D"/>
                </a:solidFill>
                <a:latin typeface="Arial" pitchFamily="34" charset="0"/>
                <a:ea typeface="Arial" pitchFamily="34" charset="-122"/>
                <a:cs typeface="Arial" pitchFamily="34" charset="-120"/>
              </a:rPr>
              <a:t>Kodėl vokiečių okupacija nebuvo laisvė? Ką jis veikė pogrindyje?</a:t>
            </a:r>
            <a:endParaRPr lang="en-US" sz="1900" dirty="0"/>
          </a:p>
        </p:txBody>
      </p:sp>
      <p:sp>
        <p:nvSpPr>
          <p:cNvPr id="13" name="Shape 10"/>
          <p:cNvSpPr/>
          <p:nvPr/>
        </p:nvSpPr>
        <p:spPr>
          <a:xfrm>
            <a:off x="548640" y="4251960"/>
            <a:ext cx="685800" cy="685800"/>
          </a:xfrm>
          <a:prstGeom prst="ellipse">
            <a:avLst/>
          </a:prstGeom>
          <a:solidFill>
            <a:srgbClr val="1A211D"/>
          </a:solidFill>
          <a:ln w="12700">
            <a:solidFill>
              <a:srgbClr val="1A211D"/>
            </a:solidFill>
            <a:prstDash val="solid"/>
          </a:ln>
        </p:spPr>
      </p:sp>
      <p:sp>
        <p:nvSpPr>
          <p:cNvPr id="14" name="Text 11"/>
          <p:cNvSpPr txBox="1"/>
          <p:nvPr/>
        </p:nvSpPr>
        <p:spPr>
          <a:xfrm>
            <a:off x="548640" y="4251960"/>
            <a:ext cx="685800" cy="685800"/>
          </a:xfrm>
          <a:prstGeom prst="rect">
            <a:avLst/>
          </a:prstGeom>
          <a:noFill/>
          <a:ln/>
        </p:spPr>
        <p:txBody>
          <a:bodyPr wrap="square" lIns="0" tIns="0" rIns="0" bIns="0" rtlCol="0" anchor="ctr"/>
          <a:lstStyle/>
          <a:p>
            <a:pPr algn="ctr" indent="0" marL="0">
              <a:buNone/>
            </a:pPr>
            <a:r>
              <a:rPr lang="en-US" sz="2800" dirty="0">
                <a:solidFill>
                  <a:srgbClr val="FFCF3A"/>
                </a:solidFill>
                <a:latin typeface="Impact" pitchFamily="34" charset="0"/>
                <a:ea typeface="Impact" pitchFamily="34" charset="-122"/>
                <a:cs typeface="Impact" pitchFamily="34" charset="-120"/>
              </a:rPr>
              <a:t>3</a:t>
            </a:r>
            <a:endParaRPr lang="en-US" sz="2800" dirty="0"/>
          </a:p>
        </p:txBody>
      </p:sp>
      <p:sp>
        <p:nvSpPr>
          <p:cNvPr id="15" name="Text 12"/>
          <p:cNvSpPr txBox="1"/>
          <p:nvPr/>
        </p:nvSpPr>
        <p:spPr>
          <a:xfrm>
            <a:off x="1463040" y="4160520"/>
            <a:ext cx="10149840" cy="868680"/>
          </a:xfrm>
          <a:prstGeom prst="rect">
            <a:avLst/>
          </a:prstGeom>
          <a:noFill/>
          <a:ln/>
        </p:spPr>
        <p:txBody>
          <a:bodyPr wrap="square" lIns="0" tIns="0" rIns="0" bIns="0" rtlCol="0" anchor="ctr"/>
          <a:lstStyle/>
          <a:p>
            <a:pPr indent="0" marL="0">
              <a:buNone/>
            </a:pPr>
            <a:r>
              <a:rPr lang="en-US" sz="1900" b="1" dirty="0">
                <a:solidFill>
                  <a:srgbClr val="1A211D"/>
                </a:solidFill>
                <a:latin typeface="Arial" pitchFamily="34" charset="0"/>
                <a:ea typeface="Arial" pitchFamily="34" charset="-122"/>
                <a:cs typeface="Arial" pitchFamily="34" charset="-120"/>
              </a:rPr>
              <a:t>Kodėl 1944 m. žmonės bijojo turėti reikalų su karininku?</a:t>
            </a:r>
            <a:endParaRPr lang="en-US" sz="1900" dirty="0"/>
          </a:p>
        </p:txBody>
      </p:sp>
      <p:sp>
        <p:nvSpPr>
          <p:cNvPr id="16" name="Shape 13"/>
          <p:cNvSpPr/>
          <p:nvPr/>
        </p:nvSpPr>
        <p:spPr>
          <a:xfrm>
            <a:off x="548640" y="5257800"/>
            <a:ext cx="685800" cy="685800"/>
          </a:xfrm>
          <a:prstGeom prst="ellipse">
            <a:avLst/>
          </a:prstGeom>
          <a:solidFill>
            <a:srgbClr val="1A211D"/>
          </a:solidFill>
          <a:ln w="12700">
            <a:solidFill>
              <a:srgbClr val="1A211D"/>
            </a:solidFill>
            <a:prstDash val="solid"/>
          </a:ln>
        </p:spPr>
      </p:sp>
      <p:sp>
        <p:nvSpPr>
          <p:cNvPr id="17" name="Text 14"/>
          <p:cNvSpPr txBox="1"/>
          <p:nvPr/>
        </p:nvSpPr>
        <p:spPr>
          <a:xfrm>
            <a:off x="548640" y="5257800"/>
            <a:ext cx="685800" cy="685800"/>
          </a:xfrm>
          <a:prstGeom prst="rect">
            <a:avLst/>
          </a:prstGeom>
          <a:noFill/>
          <a:ln/>
        </p:spPr>
        <p:txBody>
          <a:bodyPr wrap="square" lIns="0" tIns="0" rIns="0" bIns="0" rtlCol="0" anchor="ctr"/>
          <a:lstStyle/>
          <a:p>
            <a:pPr algn="ctr" indent="0" marL="0">
              <a:buNone/>
            </a:pPr>
            <a:r>
              <a:rPr lang="en-US" sz="2800" dirty="0">
                <a:solidFill>
                  <a:srgbClr val="FFCF3A"/>
                </a:solidFill>
                <a:latin typeface="Impact" pitchFamily="34" charset="0"/>
                <a:ea typeface="Impact" pitchFamily="34" charset="-122"/>
                <a:cs typeface="Impact" pitchFamily="34" charset="-120"/>
              </a:rPr>
              <a:t>4</a:t>
            </a:r>
            <a:endParaRPr lang="en-US" sz="2800" dirty="0"/>
          </a:p>
        </p:txBody>
      </p:sp>
      <p:sp>
        <p:nvSpPr>
          <p:cNvPr id="18" name="Text 15"/>
          <p:cNvSpPr txBox="1"/>
          <p:nvPr/>
        </p:nvSpPr>
        <p:spPr>
          <a:xfrm>
            <a:off x="1463040" y="5166360"/>
            <a:ext cx="10149840" cy="868680"/>
          </a:xfrm>
          <a:prstGeom prst="rect">
            <a:avLst/>
          </a:prstGeom>
          <a:noFill/>
          <a:ln/>
        </p:spPr>
        <p:txBody>
          <a:bodyPr wrap="square" lIns="0" tIns="0" rIns="0" bIns="0" rtlCol="0" anchor="ctr"/>
          <a:lstStyle/>
          <a:p>
            <a:pPr indent="0" marL="0">
              <a:buNone/>
            </a:pPr>
            <a:r>
              <a:rPr lang="en-US" sz="1900" b="1" dirty="0">
                <a:solidFill>
                  <a:srgbClr val="1A211D"/>
                </a:solidFill>
                <a:latin typeface="Arial" pitchFamily="34" charset="0"/>
                <a:ea typeface="Arial" pitchFamily="34" charset="-122"/>
                <a:cs typeface="Arial" pitchFamily="34" charset="-120"/>
              </a:rPr>
              <a:t>Kodėl jis neišvažiavo į Vakarus, nors galėjo?</a:t>
            </a:r>
            <a:endParaRPr lang="en-US" sz="19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FFFFFF"/>
                </a:solidFill>
                <a:latin typeface="Impact" pitchFamily="34" charset="0"/>
                <a:ea typeface="Impact" pitchFamily="34" charset="-122"/>
                <a:cs typeface="Impact" pitchFamily="34" charset="-120"/>
              </a:rPr>
              <a:t>PAMĄSTYKIME</a:t>
            </a:r>
            <a:endParaRPr lang="en-US" sz="4400" dirty="0"/>
          </a:p>
        </p:txBody>
      </p:sp>
      <p:pic>
        <p:nvPicPr>
          <p:cNvPr id="3" name="Image 0" descr="preencoded.png">    </p:cNvPr>
          <p:cNvPicPr>
            <a:picLocks noChangeAspect="1"/>
          </p:cNvPicPr>
          <p:nvPr/>
        </p:nvPicPr>
        <p:blipFill>
          <a:blip r:embed="rId1"/>
          <a:stretch>
            <a:fillRect/>
          </a:stretch>
        </p:blipFill>
        <p:spPr>
          <a:xfrm>
            <a:off x="548640" y="1371600"/>
            <a:ext cx="566928" cy="566928"/>
          </a:xfrm>
          <a:prstGeom prst="rect">
            <a:avLst/>
          </a:prstGeom>
        </p:spPr>
      </p:pic>
      <p:sp>
        <p:nvSpPr>
          <p:cNvPr id="4" name="Shape 1"/>
          <p:cNvSpPr/>
          <p:nvPr/>
        </p:nvSpPr>
        <p:spPr>
          <a:xfrm>
            <a:off x="1280160" y="1463040"/>
            <a:ext cx="1344168" cy="384048"/>
          </a:xfrm>
          <a:prstGeom prst="roundRect">
            <a:avLst>
              <a:gd name="adj" fmla="val 42857"/>
            </a:avLst>
          </a:prstGeom>
          <a:solidFill>
            <a:srgbClr val="FFCF3A"/>
          </a:solidFill>
          <a:ln w="12700">
            <a:solidFill>
              <a:srgbClr val="FFCF3A"/>
            </a:solidFill>
            <a:prstDash val="solid"/>
          </a:ln>
        </p:spPr>
      </p:sp>
      <p:sp>
        <p:nvSpPr>
          <p:cNvPr id="5" name="Text 2"/>
          <p:cNvSpPr txBox="1"/>
          <p:nvPr/>
        </p:nvSpPr>
        <p:spPr>
          <a:xfrm>
            <a:off x="1280160" y="1463040"/>
            <a:ext cx="1344168" cy="384048"/>
          </a:xfrm>
          <a:prstGeom prst="rect">
            <a:avLst/>
          </a:prstGeom>
          <a:noFill/>
          <a:ln/>
        </p:spPr>
        <p:txBody>
          <a:bodyPr wrap="square" lIns="0" tIns="0" rIns="0" bIns="0" rtlCol="0" anchor="ctr"/>
          <a:lstStyle/>
          <a:p>
            <a:pPr algn="ctr" indent="0" marL="0">
              <a:buNone/>
            </a:pPr>
            <a:r>
              <a:rPr lang="en-US" sz="1200" b="1" spc="100" kern="0" dirty="0">
                <a:solidFill>
                  <a:srgbClr val="1A211D"/>
                </a:solidFill>
                <a:latin typeface="Courier New" pitchFamily="34" charset="0"/>
                <a:ea typeface="Courier New" pitchFamily="34" charset="-122"/>
                <a:cs typeface="Courier New" pitchFamily="34" charset="-120"/>
              </a:rPr>
              <a:t>UŽDUOTIS 5</a:t>
            </a:r>
            <a:endParaRPr lang="en-US" sz="1200" dirty="0"/>
          </a:p>
        </p:txBody>
      </p:sp>
      <p:sp>
        <p:nvSpPr>
          <p:cNvPr id="6" name="Text 3"/>
          <p:cNvSpPr txBox="1"/>
          <p:nvPr/>
        </p:nvSpPr>
        <p:spPr>
          <a:xfrm>
            <a:off x="3063240" y="1463040"/>
            <a:ext cx="6400800" cy="384048"/>
          </a:xfrm>
          <a:prstGeom prst="rect">
            <a:avLst/>
          </a:prstGeom>
          <a:noFill/>
          <a:ln/>
        </p:spPr>
        <p:txBody>
          <a:bodyPr wrap="square" lIns="0" tIns="0" rIns="0" bIns="0" rtlCol="0" anchor="ctr"/>
          <a:lstStyle/>
          <a:p>
            <a:pPr indent="0" marL="0">
              <a:buNone/>
            </a:pPr>
            <a:r>
              <a:rPr lang="en-US" sz="1200" b="1" spc="100" kern="0" dirty="0">
                <a:solidFill>
                  <a:srgbClr val="FFFFFF"/>
                </a:solidFill>
                <a:latin typeface="Courier New" pitchFamily="34" charset="0"/>
                <a:ea typeface="Courier New" pitchFamily="34" charset="-122"/>
                <a:cs typeface="Courier New" pitchFamily="34" charset="-120"/>
              </a:rPr>
              <a:t>MĄSTYK 1' · POROJE 3' · KLASĖ 4'</a:t>
            </a:r>
            <a:endParaRPr lang="en-US" sz="1200" dirty="0"/>
          </a:p>
        </p:txBody>
      </p:sp>
      <p:sp>
        <p:nvSpPr>
          <p:cNvPr id="7" name="Shape 4"/>
          <p:cNvSpPr/>
          <p:nvPr/>
        </p:nvSpPr>
        <p:spPr>
          <a:xfrm>
            <a:off x="548640" y="2148840"/>
            <a:ext cx="6949440" cy="3291840"/>
          </a:xfrm>
          <a:prstGeom prst="roundRect">
            <a:avLst>
              <a:gd name="adj" fmla="val 5000"/>
            </a:avLst>
          </a:prstGeom>
          <a:solidFill>
            <a:srgbClr val="2E3B32"/>
          </a:solidFill>
          <a:ln w="12700">
            <a:solidFill>
              <a:srgbClr val="2E3B32"/>
            </a:solidFill>
            <a:prstDash val="solid"/>
          </a:ln>
        </p:spPr>
      </p:sp>
      <p:sp>
        <p:nvSpPr>
          <p:cNvPr id="8" name="Text 5"/>
          <p:cNvSpPr txBox="1"/>
          <p:nvPr/>
        </p:nvSpPr>
        <p:spPr>
          <a:xfrm>
            <a:off x="868680" y="2377440"/>
            <a:ext cx="6400800" cy="2194560"/>
          </a:xfrm>
          <a:prstGeom prst="rect">
            <a:avLst/>
          </a:prstGeom>
          <a:noFill/>
          <a:ln/>
        </p:spPr>
        <p:txBody>
          <a:bodyPr wrap="square" lIns="0" tIns="0" rIns="0" bIns="0" rtlCol="0" anchor="t"/>
          <a:lstStyle/>
          <a:p>
            <a:pPr indent="0" marL="0">
              <a:lnSpc>
                <a:spcPct val="108000"/>
              </a:lnSpc>
              <a:buNone/>
            </a:pPr>
            <a:r>
              <a:rPr lang="en-US" sz="2800" i="1" dirty="0">
                <a:solidFill>
                  <a:srgbClr val="FFFFFF"/>
                </a:solidFill>
                <a:latin typeface="Georgia" pitchFamily="34" charset="0"/>
                <a:ea typeface="Georgia" pitchFamily="34" charset="-122"/>
                <a:cs typeface="Georgia" pitchFamily="34" charset="-120"/>
              </a:rPr>
              <a:t>„Išleisdama į kovą ji suprato, kam ryžtasi… jinai mokėjo tą kainą kartu su vyru.“</a:t>
            </a:r>
            <a:endParaRPr lang="en-US" sz="2800" dirty="0"/>
          </a:p>
        </p:txBody>
      </p:sp>
      <p:sp>
        <p:nvSpPr>
          <p:cNvPr id="9" name="Text 6"/>
          <p:cNvSpPr txBox="1"/>
          <p:nvPr/>
        </p:nvSpPr>
        <p:spPr>
          <a:xfrm>
            <a:off x="868680" y="4754880"/>
            <a:ext cx="6400800" cy="365760"/>
          </a:xfrm>
          <a:prstGeom prst="rect">
            <a:avLst/>
          </a:prstGeom>
          <a:noFill/>
          <a:ln/>
        </p:spPr>
        <p:txBody>
          <a:bodyPr wrap="square" lIns="0" tIns="0" rIns="0" bIns="0" rtlCol="0" anchor="t"/>
          <a:lstStyle/>
          <a:p>
            <a:pPr indent="0" marL="0">
              <a:buNone/>
            </a:pPr>
            <a:r>
              <a:rPr lang="en-US" sz="1100" b="1" dirty="0">
                <a:solidFill>
                  <a:srgbClr val="FFCF3A"/>
                </a:solidFill>
                <a:latin typeface="Courier New" pitchFamily="34" charset="0"/>
                <a:ea typeface="Courier New" pitchFamily="34" charset="-122"/>
                <a:cs typeface="Courier New" pitchFamily="34" charset="-120"/>
              </a:rPr>
              <a:t>GINTARAS VITKUS SJ, JUOZO VAIKAITIS, FILME</a:t>
            </a:r>
            <a:endParaRPr lang="en-US" sz="1100" dirty="0"/>
          </a:p>
        </p:txBody>
      </p:sp>
      <p:sp>
        <p:nvSpPr>
          <p:cNvPr id="10" name="Shape 7"/>
          <p:cNvSpPr/>
          <p:nvPr/>
        </p:nvSpPr>
        <p:spPr>
          <a:xfrm>
            <a:off x="7863840" y="2148840"/>
            <a:ext cx="3749040" cy="960120"/>
          </a:xfrm>
          <a:prstGeom prst="roundRect">
            <a:avLst>
              <a:gd name="adj" fmla="val 17143"/>
            </a:avLst>
          </a:prstGeom>
          <a:solidFill>
            <a:srgbClr val="FFCF3A"/>
          </a:solidFill>
          <a:ln w="12700">
            <a:solidFill>
              <a:srgbClr val="FFCF3A"/>
            </a:solidFill>
            <a:prstDash val="solid"/>
          </a:ln>
        </p:spPr>
      </p:sp>
      <p:sp>
        <p:nvSpPr>
          <p:cNvPr id="11" name="Text 8"/>
          <p:cNvSpPr txBox="1"/>
          <p:nvPr/>
        </p:nvSpPr>
        <p:spPr>
          <a:xfrm>
            <a:off x="8092440" y="2148840"/>
            <a:ext cx="3383280" cy="960120"/>
          </a:xfrm>
          <a:prstGeom prst="rect">
            <a:avLst/>
          </a:prstGeom>
          <a:noFill/>
          <a:ln/>
        </p:spPr>
        <p:txBody>
          <a:bodyPr wrap="square" lIns="0" tIns="0" rIns="0" bIns="0" rtlCol="0" anchor="ctr"/>
          <a:lstStyle/>
          <a:p>
            <a:pPr indent="0" marL="0">
              <a:buNone/>
            </a:pPr>
            <a:r>
              <a:rPr lang="en-US" sz="1700" b="1" dirty="0">
                <a:solidFill>
                  <a:srgbClr val="1A211D"/>
                </a:solidFill>
                <a:latin typeface="Arial" pitchFamily="34" charset="0"/>
                <a:ea typeface="Arial" pitchFamily="34" charset="-122"/>
                <a:cs typeface="Arial" pitchFamily="34" charset="-120"/>
              </a:rPr>
              <a:t>Kokią kainą mokėjo Genovaitė ir vaikai?</a:t>
            </a:r>
            <a:endParaRPr lang="en-US" sz="1700" dirty="0"/>
          </a:p>
        </p:txBody>
      </p:sp>
      <p:sp>
        <p:nvSpPr>
          <p:cNvPr id="12" name="Shape 9"/>
          <p:cNvSpPr/>
          <p:nvPr/>
        </p:nvSpPr>
        <p:spPr>
          <a:xfrm>
            <a:off x="7863840" y="3291840"/>
            <a:ext cx="3749040" cy="960120"/>
          </a:xfrm>
          <a:prstGeom prst="roundRect">
            <a:avLst>
              <a:gd name="adj" fmla="val 17143"/>
            </a:avLst>
          </a:prstGeom>
          <a:solidFill>
            <a:srgbClr val="FFCF3A"/>
          </a:solidFill>
          <a:ln w="12700">
            <a:solidFill>
              <a:srgbClr val="FFCF3A"/>
            </a:solidFill>
            <a:prstDash val="solid"/>
          </a:ln>
        </p:spPr>
      </p:sp>
      <p:sp>
        <p:nvSpPr>
          <p:cNvPr id="13" name="Text 10"/>
          <p:cNvSpPr txBox="1"/>
          <p:nvPr/>
        </p:nvSpPr>
        <p:spPr>
          <a:xfrm>
            <a:off x="8092440" y="3291840"/>
            <a:ext cx="3383280" cy="960120"/>
          </a:xfrm>
          <a:prstGeom prst="rect">
            <a:avLst/>
          </a:prstGeom>
          <a:noFill/>
          <a:ln/>
        </p:spPr>
        <p:txBody>
          <a:bodyPr wrap="square" lIns="0" tIns="0" rIns="0" bIns="0" rtlCol="0" anchor="ctr"/>
          <a:lstStyle/>
          <a:p>
            <a:pPr indent="0" marL="0">
              <a:buNone/>
            </a:pPr>
            <a:r>
              <a:rPr lang="en-US" sz="1700" b="1" dirty="0">
                <a:solidFill>
                  <a:srgbClr val="1A211D"/>
                </a:solidFill>
                <a:latin typeface="Arial" pitchFamily="34" charset="0"/>
                <a:ea typeface="Arial" pitchFamily="34" charset="-122"/>
                <a:cs typeface="Arial" pitchFamily="34" charset="-120"/>
              </a:rPr>
              <a:t>Ką Juozas galėjo pasirinkti 1944 m.?</a:t>
            </a:r>
            <a:endParaRPr lang="en-US" sz="1700" dirty="0"/>
          </a:p>
        </p:txBody>
      </p:sp>
      <p:sp>
        <p:nvSpPr>
          <p:cNvPr id="14" name="Shape 11"/>
          <p:cNvSpPr/>
          <p:nvPr/>
        </p:nvSpPr>
        <p:spPr>
          <a:xfrm>
            <a:off x="7863840" y="4434840"/>
            <a:ext cx="3749040" cy="960120"/>
          </a:xfrm>
          <a:prstGeom prst="roundRect">
            <a:avLst>
              <a:gd name="adj" fmla="val 17143"/>
            </a:avLst>
          </a:prstGeom>
          <a:solidFill>
            <a:srgbClr val="FFCF3A"/>
          </a:solidFill>
          <a:ln w="12700">
            <a:solidFill>
              <a:srgbClr val="FFCF3A"/>
            </a:solidFill>
            <a:prstDash val="solid"/>
          </a:ln>
        </p:spPr>
      </p:sp>
      <p:sp>
        <p:nvSpPr>
          <p:cNvPr id="15" name="Text 12"/>
          <p:cNvSpPr txBox="1"/>
          <p:nvPr/>
        </p:nvSpPr>
        <p:spPr>
          <a:xfrm>
            <a:off x="8092440" y="4434840"/>
            <a:ext cx="3383280" cy="960120"/>
          </a:xfrm>
          <a:prstGeom prst="rect">
            <a:avLst/>
          </a:prstGeom>
          <a:noFill/>
          <a:ln/>
        </p:spPr>
        <p:txBody>
          <a:bodyPr wrap="square" lIns="0" tIns="0" rIns="0" bIns="0" rtlCol="0" anchor="ctr"/>
          <a:lstStyle/>
          <a:p>
            <a:pPr indent="0" marL="0">
              <a:buNone/>
            </a:pPr>
            <a:r>
              <a:rPr lang="en-US" sz="1700" b="1" dirty="0">
                <a:solidFill>
                  <a:srgbClr val="1A211D"/>
                </a:solidFill>
                <a:latin typeface="Arial" pitchFamily="34" charset="0"/>
                <a:ea typeface="Arial" pitchFamily="34" charset="-122"/>
                <a:cs typeface="Arial" pitchFamily="34" charset="-120"/>
              </a:rPr>
              <a:t>Ar sutinkate su vaikaičio mintimi?</a:t>
            </a:r>
            <a:endParaRPr lang="en-US" sz="17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AA19C"/>
                </a:solidFill>
                <a:latin typeface="Courier New"/>
                <a:ea typeface="Courier New"/>
                <a:cs typeface="Courier New"/>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KUR SUSTOJOME?</a:t>
            </a:r>
            <a:endParaRPr lang="en-US" sz="4400" dirty="0"/>
          </a:p>
        </p:txBody>
      </p:sp>
      <p:sp>
        <p:nvSpPr>
          <p:cNvPr id="3" name="Shape 1"/>
          <p:cNvSpPr/>
          <p:nvPr/>
        </p:nvSpPr>
        <p:spPr>
          <a:xfrm>
            <a:off x="548640" y="1554480"/>
            <a:ext cx="2615184" cy="2651760"/>
          </a:xfrm>
          <a:prstGeom prst="roundRect">
            <a:avLst>
              <a:gd name="adj" fmla="val 6294"/>
            </a:avLst>
          </a:prstGeom>
          <a:solidFill>
            <a:srgbClr val="1A211D"/>
          </a:solidFill>
          <a:ln w="12700">
            <a:solidFill>
              <a:srgbClr val="1A211D"/>
            </a:solidFill>
            <a:prstDash val="solid"/>
          </a:ln>
        </p:spPr>
      </p:sp>
      <p:sp>
        <p:nvSpPr>
          <p:cNvPr id="4" name="Text 2"/>
          <p:cNvSpPr txBox="1"/>
          <p:nvPr/>
        </p:nvSpPr>
        <p:spPr>
          <a:xfrm>
            <a:off x="777240" y="1783080"/>
            <a:ext cx="2194560" cy="365760"/>
          </a:xfrm>
          <a:prstGeom prst="rect">
            <a:avLst/>
          </a:prstGeom>
          <a:noFill/>
          <a:ln/>
        </p:spPr>
        <p:txBody>
          <a:bodyPr wrap="square" lIns="0" tIns="0" rIns="0" bIns="0" rtlCol="0" anchor="t"/>
          <a:lstStyle/>
          <a:p>
            <a:pPr indent="0" marL="0">
              <a:buNone/>
            </a:pPr>
            <a:r>
              <a:rPr lang="en-US" sz="1400" b="1" dirty="0">
                <a:solidFill>
                  <a:srgbClr val="FFCF3A"/>
                </a:solidFill>
                <a:latin typeface="Courier New" pitchFamily="34" charset="0"/>
                <a:ea typeface="Courier New" pitchFamily="34" charset="-122"/>
                <a:cs typeface="Courier New" pitchFamily="34" charset="-120"/>
              </a:rPr>
              <a:t>1929–1934</a:t>
            </a:r>
            <a:endParaRPr lang="en-US" sz="1400" dirty="0"/>
          </a:p>
        </p:txBody>
      </p:sp>
      <p:sp>
        <p:nvSpPr>
          <p:cNvPr id="5" name="Text 3"/>
          <p:cNvSpPr txBox="1"/>
          <p:nvPr/>
        </p:nvSpPr>
        <p:spPr>
          <a:xfrm>
            <a:off x="777240" y="2194560"/>
            <a:ext cx="2194560" cy="822960"/>
          </a:xfrm>
          <a:prstGeom prst="rect">
            <a:avLst/>
          </a:prstGeom>
          <a:noFill/>
          <a:ln/>
        </p:spPr>
        <p:txBody>
          <a:bodyPr wrap="square" lIns="0" tIns="0" rIns="0" bIns="0" rtlCol="0" anchor="t"/>
          <a:lstStyle/>
          <a:p>
            <a:pPr indent="0" marL="0">
              <a:buNone/>
            </a:pPr>
            <a:r>
              <a:rPr lang="en-US" sz="2800" dirty="0">
                <a:solidFill>
                  <a:srgbClr val="FFFFFF"/>
                </a:solidFill>
                <a:latin typeface="Impact" pitchFamily="34" charset="0"/>
                <a:ea typeface="Impact" pitchFamily="34" charset="-122"/>
                <a:cs typeface="Impact" pitchFamily="34" charset="-120"/>
              </a:rPr>
              <a:t>BELGIJA</a:t>
            </a:r>
            <a:endParaRPr lang="en-US" sz="2800" dirty="0"/>
          </a:p>
        </p:txBody>
      </p:sp>
      <p:sp>
        <p:nvSpPr>
          <p:cNvPr id="6" name="Text 4"/>
          <p:cNvSpPr txBox="1"/>
          <p:nvPr/>
        </p:nvSpPr>
        <p:spPr>
          <a:xfrm>
            <a:off x="777240" y="3108960"/>
            <a:ext cx="2194560" cy="914400"/>
          </a:xfrm>
          <a:prstGeom prst="rect">
            <a:avLst/>
          </a:prstGeom>
          <a:noFill/>
          <a:ln/>
        </p:spPr>
        <p:txBody>
          <a:bodyPr wrap="square" lIns="0" tIns="0" rIns="0" bIns="0" rtlCol="0" anchor="t"/>
          <a:lstStyle/>
          <a:p>
            <a:pPr indent="0" marL="0">
              <a:buNone/>
            </a:pPr>
            <a:r>
              <a:rPr lang="en-US" sz="1500" dirty="0">
                <a:solidFill>
                  <a:srgbClr val="FFFFFF"/>
                </a:solidFill>
                <a:latin typeface="Arial" pitchFamily="34" charset="0"/>
                <a:ea typeface="Arial" pitchFamily="34" charset="-122"/>
                <a:cs typeface="Arial" pitchFamily="34" charset="-120"/>
              </a:rPr>
              <a:t>Studijos karo inžinerijos mokykloje</a:t>
            </a:r>
            <a:endParaRPr lang="en-US" sz="1500" dirty="0"/>
          </a:p>
        </p:txBody>
      </p:sp>
      <p:sp>
        <p:nvSpPr>
          <p:cNvPr id="7" name="Shape 5"/>
          <p:cNvSpPr/>
          <p:nvPr/>
        </p:nvSpPr>
        <p:spPr>
          <a:xfrm>
            <a:off x="3364992" y="1554480"/>
            <a:ext cx="2615184" cy="2651760"/>
          </a:xfrm>
          <a:prstGeom prst="roundRect">
            <a:avLst>
              <a:gd name="adj" fmla="val 6294"/>
            </a:avLst>
          </a:prstGeom>
          <a:solidFill>
            <a:srgbClr val="1A211D"/>
          </a:solidFill>
          <a:ln w="12700">
            <a:solidFill>
              <a:srgbClr val="1A211D"/>
            </a:solidFill>
            <a:prstDash val="solid"/>
          </a:ln>
        </p:spPr>
      </p:sp>
      <p:sp>
        <p:nvSpPr>
          <p:cNvPr id="8" name="Text 6"/>
          <p:cNvSpPr txBox="1"/>
          <p:nvPr/>
        </p:nvSpPr>
        <p:spPr>
          <a:xfrm>
            <a:off x="3593592" y="1783080"/>
            <a:ext cx="2194560" cy="365760"/>
          </a:xfrm>
          <a:prstGeom prst="rect">
            <a:avLst/>
          </a:prstGeom>
          <a:noFill/>
          <a:ln/>
        </p:spPr>
        <p:txBody>
          <a:bodyPr wrap="square" lIns="0" tIns="0" rIns="0" bIns="0" rtlCol="0" anchor="t"/>
          <a:lstStyle/>
          <a:p>
            <a:pPr indent="0" marL="0">
              <a:buNone/>
            </a:pPr>
            <a:r>
              <a:rPr lang="en-US" sz="1400" b="1" dirty="0">
                <a:solidFill>
                  <a:srgbClr val="FFCF3A"/>
                </a:solidFill>
                <a:latin typeface="Courier New" pitchFamily="34" charset="0"/>
                <a:ea typeface="Courier New" pitchFamily="34" charset="-122"/>
                <a:cs typeface="Courier New" pitchFamily="34" charset="-120"/>
              </a:rPr>
              <a:t>1941</a:t>
            </a:r>
            <a:endParaRPr lang="en-US" sz="1400" dirty="0"/>
          </a:p>
        </p:txBody>
      </p:sp>
      <p:sp>
        <p:nvSpPr>
          <p:cNvPr id="9" name="Text 7"/>
          <p:cNvSpPr txBox="1"/>
          <p:nvPr/>
        </p:nvSpPr>
        <p:spPr>
          <a:xfrm>
            <a:off x="3593592" y="2194560"/>
            <a:ext cx="2194560" cy="822960"/>
          </a:xfrm>
          <a:prstGeom prst="rect">
            <a:avLst/>
          </a:prstGeom>
          <a:noFill/>
          <a:ln/>
        </p:spPr>
        <p:txBody>
          <a:bodyPr wrap="square" lIns="0" tIns="0" rIns="0" bIns="0" rtlCol="0" anchor="t"/>
          <a:lstStyle/>
          <a:p>
            <a:pPr indent="0" marL="0">
              <a:buNone/>
            </a:pPr>
            <a:r>
              <a:rPr lang="en-US" sz="2800" dirty="0">
                <a:solidFill>
                  <a:srgbClr val="FFFFFF"/>
                </a:solidFill>
                <a:latin typeface="Impact" pitchFamily="34" charset="0"/>
                <a:ea typeface="Impact" pitchFamily="34" charset="-122"/>
                <a:cs typeface="Impact" pitchFamily="34" charset="-120"/>
              </a:rPr>
              <a:t>RUGIŲ LAUKAS</a:t>
            </a:r>
            <a:endParaRPr lang="en-US" sz="2800" dirty="0"/>
          </a:p>
        </p:txBody>
      </p:sp>
      <p:sp>
        <p:nvSpPr>
          <p:cNvPr id="10" name="Text 8"/>
          <p:cNvSpPr txBox="1"/>
          <p:nvPr/>
        </p:nvSpPr>
        <p:spPr>
          <a:xfrm>
            <a:off x="3593592" y="3108960"/>
            <a:ext cx="2194560" cy="914400"/>
          </a:xfrm>
          <a:prstGeom prst="rect">
            <a:avLst/>
          </a:prstGeom>
          <a:noFill/>
          <a:ln/>
        </p:spPr>
        <p:txBody>
          <a:bodyPr wrap="square" lIns="0" tIns="0" rIns="0" bIns="0" rtlCol="0" anchor="t"/>
          <a:lstStyle/>
          <a:p>
            <a:pPr indent="0" marL="0">
              <a:buNone/>
            </a:pPr>
            <a:r>
              <a:rPr lang="en-US" sz="1500" dirty="0">
                <a:solidFill>
                  <a:srgbClr val="FFFFFF"/>
                </a:solidFill>
                <a:latin typeface="Arial" pitchFamily="34" charset="0"/>
                <a:ea typeface="Arial" pitchFamily="34" charset="-122"/>
                <a:cs typeface="Arial" pitchFamily="34" charset="-120"/>
              </a:rPr>
              <a:t>Negrįžo į sovietų ešeloną</a:t>
            </a:r>
            <a:endParaRPr lang="en-US" sz="1500" dirty="0"/>
          </a:p>
        </p:txBody>
      </p:sp>
      <p:sp>
        <p:nvSpPr>
          <p:cNvPr id="11" name="Shape 9"/>
          <p:cNvSpPr/>
          <p:nvPr/>
        </p:nvSpPr>
        <p:spPr>
          <a:xfrm>
            <a:off x="6181344" y="1554480"/>
            <a:ext cx="2615184" cy="2651760"/>
          </a:xfrm>
          <a:prstGeom prst="roundRect">
            <a:avLst>
              <a:gd name="adj" fmla="val 6294"/>
            </a:avLst>
          </a:prstGeom>
          <a:solidFill>
            <a:srgbClr val="1A211D"/>
          </a:solidFill>
          <a:ln w="12700">
            <a:solidFill>
              <a:srgbClr val="1A211D"/>
            </a:solidFill>
            <a:prstDash val="solid"/>
          </a:ln>
        </p:spPr>
      </p:sp>
      <p:sp>
        <p:nvSpPr>
          <p:cNvPr id="12" name="Text 10"/>
          <p:cNvSpPr txBox="1"/>
          <p:nvPr/>
        </p:nvSpPr>
        <p:spPr>
          <a:xfrm>
            <a:off x="6409944" y="1783080"/>
            <a:ext cx="2194560" cy="365760"/>
          </a:xfrm>
          <a:prstGeom prst="rect">
            <a:avLst/>
          </a:prstGeom>
          <a:noFill/>
          <a:ln/>
        </p:spPr>
        <p:txBody>
          <a:bodyPr wrap="square" lIns="0" tIns="0" rIns="0" bIns="0" rtlCol="0" anchor="t"/>
          <a:lstStyle/>
          <a:p>
            <a:pPr indent="0" marL="0">
              <a:buNone/>
            </a:pPr>
            <a:r>
              <a:rPr lang="en-US" sz="1400" b="1" dirty="0">
                <a:solidFill>
                  <a:srgbClr val="FFCF3A"/>
                </a:solidFill>
                <a:latin typeface="Courier New" pitchFamily="34" charset="0"/>
                <a:ea typeface="Courier New" pitchFamily="34" charset="-122"/>
                <a:cs typeface="Courier New" pitchFamily="34" charset="-120"/>
              </a:rPr>
              <a:t>1942–1944</a:t>
            </a:r>
            <a:endParaRPr lang="en-US" sz="1400" dirty="0"/>
          </a:p>
        </p:txBody>
      </p:sp>
      <p:sp>
        <p:nvSpPr>
          <p:cNvPr id="13" name="Text 11"/>
          <p:cNvSpPr txBox="1"/>
          <p:nvPr/>
        </p:nvSpPr>
        <p:spPr>
          <a:xfrm>
            <a:off x="6409944" y="2194560"/>
            <a:ext cx="2194560" cy="822960"/>
          </a:xfrm>
          <a:prstGeom prst="rect">
            <a:avLst/>
          </a:prstGeom>
          <a:noFill/>
          <a:ln/>
        </p:spPr>
        <p:txBody>
          <a:bodyPr wrap="square" lIns="0" tIns="0" rIns="0" bIns="0" rtlCol="0" anchor="t"/>
          <a:lstStyle/>
          <a:p>
            <a:pPr indent="0" marL="0">
              <a:buNone/>
            </a:pPr>
            <a:r>
              <a:rPr lang="en-US" sz="2800" dirty="0">
                <a:solidFill>
                  <a:srgbClr val="FFFFFF"/>
                </a:solidFill>
                <a:latin typeface="Impact" pitchFamily="34" charset="0"/>
                <a:ea typeface="Impact" pitchFamily="34" charset="-122"/>
                <a:cs typeface="Impact" pitchFamily="34" charset="-120"/>
              </a:rPr>
              <a:t>„KĘSTUTIS“</a:t>
            </a:r>
            <a:endParaRPr lang="en-US" sz="2800" dirty="0"/>
          </a:p>
        </p:txBody>
      </p:sp>
      <p:sp>
        <p:nvSpPr>
          <p:cNvPr id="14" name="Text 12"/>
          <p:cNvSpPr txBox="1"/>
          <p:nvPr/>
        </p:nvSpPr>
        <p:spPr>
          <a:xfrm>
            <a:off x="6409944" y="3108960"/>
            <a:ext cx="2194560" cy="914400"/>
          </a:xfrm>
          <a:prstGeom prst="rect">
            <a:avLst/>
          </a:prstGeom>
          <a:noFill/>
          <a:ln/>
        </p:spPr>
        <p:txBody>
          <a:bodyPr wrap="square" lIns="0" tIns="0" rIns="0" bIns="0" rtlCol="0" anchor="t"/>
          <a:lstStyle/>
          <a:p>
            <a:pPr indent="0" marL="0">
              <a:buNone/>
            </a:pPr>
            <a:r>
              <a:rPr lang="en-US" sz="1500" dirty="0">
                <a:solidFill>
                  <a:srgbClr val="FFFFFF"/>
                </a:solidFill>
                <a:latin typeface="Arial" pitchFamily="34" charset="0"/>
                <a:ea typeface="Arial" pitchFamily="34" charset="-122"/>
                <a:cs typeface="Arial" pitchFamily="34" charset="-120"/>
              </a:rPr>
              <a:t>Pogrindis Vilniuje</a:t>
            </a:r>
            <a:endParaRPr lang="en-US" sz="1500" dirty="0"/>
          </a:p>
        </p:txBody>
      </p:sp>
      <p:sp>
        <p:nvSpPr>
          <p:cNvPr id="15" name="Shape 13"/>
          <p:cNvSpPr/>
          <p:nvPr/>
        </p:nvSpPr>
        <p:spPr>
          <a:xfrm>
            <a:off x="8997696" y="1554480"/>
            <a:ext cx="2615184" cy="2651760"/>
          </a:xfrm>
          <a:prstGeom prst="roundRect">
            <a:avLst>
              <a:gd name="adj" fmla="val 6294"/>
            </a:avLst>
          </a:prstGeom>
          <a:solidFill>
            <a:srgbClr val="FF4F3A"/>
          </a:solidFill>
          <a:ln w="12700">
            <a:solidFill>
              <a:srgbClr val="FF4F3A"/>
            </a:solidFill>
            <a:prstDash val="solid"/>
          </a:ln>
        </p:spPr>
      </p:sp>
      <p:sp>
        <p:nvSpPr>
          <p:cNvPr id="16" name="Text 14"/>
          <p:cNvSpPr txBox="1"/>
          <p:nvPr/>
        </p:nvSpPr>
        <p:spPr>
          <a:xfrm>
            <a:off x="9226296" y="1783080"/>
            <a:ext cx="2194560" cy="365760"/>
          </a:xfrm>
          <a:prstGeom prst="rect">
            <a:avLst/>
          </a:prstGeom>
          <a:noFill/>
          <a:ln/>
        </p:spPr>
        <p:txBody>
          <a:bodyPr wrap="square" lIns="0" tIns="0" rIns="0" bIns="0" rtlCol="0" anchor="t"/>
          <a:lstStyle/>
          <a:p>
            <a:pPr indent="0" marL="0">
              <a:buNone/>
            </a:pPr>
            <a:r>
              <a:rPr lang="en-US" sz="1400" b="1" dirty="0">
                <a:solidFill>
                  <a:srgbClr val="FFFFFF"/>
                </a:solidFill>
                <a:latin typeface="Courier New" pitchFamily="34" charset="0"/>
                <a:ea typeface="Courier New" pitchFamily="34" charset="-122"/>
                <a:cs typeface="Courier New" pitchFamily="34" charset="-120"/>
              </a:rPr>
              <a:t>1944</a:t>
            </a:r>
            <a:endParaRPr lang="en-US" sz="1400" dirty="0"/>
          </a:p>
        </p:txBody>
      </p:sp>
      <p:sp>
        <p:nvSpPr>
          <p:cNvPr id="17" name="Text 15"/>
          <p:cNvSpPr txBox="1"/>
          <p:nvPr/>
        </p:nvSpPr>
        <p:spPr>
          <a:xfrm>
            <a:off x="9226296" y="2194560"/>
            <a:ext cx="2194560" cy="822960"/>
          </a:xfrm>
          <a:prstGeom prst="rect">
            <a:avLst/>
          </a:prstGeom>
          <a:noFill/>
          <a:ln/>
        </p:spPr>
        <p:txBody>
          <a:bodyPr wrap="square" lIns="0" tIns="0" rIns="0" bIns="0" rtlCol="0" anchor="t"/>
          <a:lstStyle/>
          <a:p>
            <a:pPr indent="0" marL="0">
              <a:buNone/>
            </a:pPr>
            <a:r>
              <a:rPr lang="en-US" sz="2800" dirty="0">
                <a:solidFill>
                  <a:srgbClr val="FFFFFF"/>
                </a:solidFill>
                <a:latin typeface="Impact" pitchFamily="34" charset="0"/>
                <a:ea typeface="Impact" pitchFamily="34" charset="-122"/>
                <a:cs typeface="Impact" pitchFamily="34" charset="-120"/>
              </a:rPr>
              <a:t>KABELIAI</a:t>
            </a:r>
            <a:endParaRPr lang="en-US" sz="2800" dirty="0"/>
          </a:p>
        </p:txBody>
      </p:sp>
      <p:sp>
        <p:nvSpPr>
          <p:cNvPr id="18" name="Text 16"/>
          <p:cNvSpPr txBox="1"/>
          <p:nvPr/>
        </p:nvSpPr>
        <p:spPr>
          <a:xfrm>
            <a:off x="9226296" y="3108960"/>
            <a:ext cx="2194560" cy="914400"/>
          </a:xfrm>
          <a:prstGeom prst="rect">
            <a:avLst/>
          </a:prstGeom>
          <a:noFill/>
          <a:ln/>
        </p:spPr>
        <p:txBody>
          <a:bodyPr wrap="square" lIns="0" tIns="0" rIns="0" bIns="0" rtlCol="0" anchor="t"/>
          <a:lstStyle/>
          <a:p>
            <a:pPr indent="0" marL="0">
              <a:buNone/>
            </a:pPr>
            <a:r>
              <a:rPr lang="en-US" sz="1500" dirty="0">
                <a:solidFill>
                  <a:srgbClr val="FFFFFF"/>
                </a:solidFill>
                <a:latin typeface="Arial" pitchFamily="34" charset="0"/>
                <a:ea typeface="Arial" pitchFamily="34" charset="-122"/>
                <a:cs typeface="Arial" pitchFamily="34" charset="-120"/>
              </a:rPr>
              <a:t>Girininkijos buhalteris – ir ne tik…</a:t>
            </a:r>
            <a:endParaRPr lang="en-US" sz="1500" dirty="0"/>
          </a:p>
        </p:txBody>
      </p:sp>
      <p:sp>
        <p:nvSpPr>
          <p:cNvPr id="19" name="Shape 17"/>
          <p:cNvSpPr/>
          <p:nvPr/>
        </p:nvSpPr>
        <p:spPr>
          <a:xfrm>
            <a:off x="548640" y="4480560"/>
            <a:ext cx="11064240" cy="1463040"/>
          </a:xfrm>
          <a:prstGeom prst="roundRect">
            <a:avLst>
              <a:gd name="adj" fmla="val 11250"/>
            </a:avLst>
          </a:prstGeom>
          <a:solidFill>
            <a:srgbClr val="FFCF3A"/>
          </a:solidFill>
          <a:ln w="12700">
            <a:solidFill>
              <a:srgbClr val="FFCF3A"/>
            </a:solidFill>
            <a:prstDash val="solid"/>
          </a:ln>
        </p:spPr>
      </p:sp>
      <p:pic>
        <p:nvPicPr>
          <p:cNvPr id="20" name="Image 0" descr="preencoded.png">    </p:cNvPr>
          <p:cNvPicPr>
            <a:picLocks noChangeAspect="1"/>
          </p:cNvPicPr>
          <p:nvPr/>
        </p:nvPicPr>
        <p:blipFill>
          <a:blip r:embed="rId1"/>
          <a:stretch>
            <a:fillRect/>
          </a:stretch>
        </p:blipFill>
        <p:spPr>
          <a:xfrm>
            <a:off x="822960" y="4727448"/>
            <a:ext cx="548640" cy="548640"/>
          </a:xfrm>
          <a:prstGeom prst="rect">
            <a:avLst/>
          </a:prstGeom>
        </p:spPr>
      </p:pic>
      <p:sp>
        <p:nvSpPr>
          <p:cNvPr id="21" name="Text 18"/>
          <p:cNvSpPr txBox="1"/>
          <p:nvPr/>
        </p:nvSpPr>
        <p:spPr>
          <a:xfrm>
            <a:off x="1600200" y="4480560"/>
            <a:ext cx="9784080" cy="1463040"/>
          </a:xfrm>
          <a:prstGeom prst="rect">
            <a:avLst/>
          </a:prstGeom>
          <a:noFill/>
          <a:ln/>
        </p:spPr>
        <p:txBody>
          <a:bodyPr wrap="square" lIns="0" tIns="0" rIns="0" bIns="0" rtlCol="0" anchor="ctr"/>
          <a:lstStyle/>
          <a:p>
            <a:pPr indent="0" marL="0">
              <a:buNone/>
            </a:pPr>
            <a:r>
              <a:rPr lang="en-US" sz="3000" dirty="0">
                <a:solidFill>
                  <a:srgbClr val="1A211D"/>
                </a:solidFill>
                <a:latin typeface="Impact" pitchFamily="34" charset="0"/>
                <a:ea typeface="Impact" pitchFamily="34" charset="-122"/>
                <a:cs typeface="Impact" pitchFamily="34" charset="-120"/>
              </a:rPr>
              <a:t>Kokie trys dalykai jums labiausiai įsiminė per pirmą pamoką?</a:t>
            </a:r>
            <a:endParaRPr lang="en-US" sz="30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III DALIS. TĖVAS TAMPA KAZIMIERAIČIU</a:t>
            </a:r>
            <a:endParaRPr lang="en-US" sz="4400" dirty="0"/>
          </a:p>
        </p:txBody>
      </p:sp>
      <p:pic>
        <p:nvPicPr>
          <p:cNvPr id="3" name="Image 0" descr="preencoded.png">    </p:cNvPr>
          <p:cNvPicPr>
            <a:picLocks noChangeAspect="1"/>
          </p:cNvPicPr>
          <p:nvPr/>
        </p:nvPicPr>
        <p:blipFill>
          <a:blip r:embed="rId1"/>
          <a:stretch>
            <a:fillRect/>
          </a:stretch>
        </p:blipFill>
        <p:spPr>
          <a:xfrm>
            <a:off x="548640" y="1371600"/>
            <a:ext cx="566928" cy="566928"/>
          </a:xfrm>
          <a:prstGeom prst="rect">
            <a:avLst/>
          </a:prstGeom>
        </p:spPr>
      </p:pic>
      <p:sp>
        <p:nvSpPr>
          <p:cNvPr id="4" name="Shape 1"/>
          <p:cNvSpPr/>
          <p:nvPr/>
        </p:nvSpPr>
        <p:spPr>
          <a:xfrm>
            <a:off x="1280160" y="146304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46304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3</a:t>
            </a:r>
            <a:endParaRPr lang="en-US" sz="1200" dirty="0"/>
          </a:p>
        </p:txBody>
      </p:sp>
      <p:sp>
        <p:nvSpPr>
          <p:cNvPr id="6" name="Text 3"/>
          <p:cNvSpPr txBox="1"/>
          <p:nvPr/>
        </p:nvSpPr>
        <p:spPr>
          <a:xfrm>
            <a:off x="3063240" y="146304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ŽIŪRINT · 1945</a:t>
            </a:r>
            <a:endParaRPr lang="en-US" sz="1200" dirty="0"/>
          </a:p>
        </p:txBody>
      </p:sp>
      <p:sp>
        <p:nvSpPr>
          <p:cNvPr id="7" name="Shape 4"/>
          <p:cNvSpPr/>
          <p:nvPr/>
        </p:nvSpPr>
        <p:spPr>
          <a:xfrm>
            <a:off x="548640" y="2240280"/>
            <a:ext cx="685800" cy="685800"/>
          </a:xfrm>
          <a:prstGeom prst="ellipse">
            <a:avLst/>
          </a:prstGeom>
          <a:solidFill>
            <a:srgbClr val="1A211D"/>
          </a:solidFill>
          <a:ln w="12700">
            <a:solidFill>
              <a:srgbClr val="1A211D"/>
            </a:solidFill>
            <a:prstDash val="solid"/>
          </a:ln>
        </p:spPr>
      </p:sp>
      <p:sp>
        <p:nvSpPr>
          <p:cNvPr id="8" name="Text 5"/>
          <p:cNvSpPr txBox="1"/>
          <p:nvPr/>
        </p:nvSpPr>
        <p:spPr>
          <a:xfrm>
            <a:off x="548640" y="2240280"/>
            <a:ext cx="685800" cy="685800"/>
          </a:xfrm>
          <a:prstGeom prst="rect">
            <a:avLst/>
          </a:prstGeom>
          <a:noFill/>
          <a:ln/>
        </p:spPr>
        <p:txBody>
          <a:bodyPr wrap="square" lIns="0" tIns="0" rIns="0" bIns="0" rtlCol="0" anchor="ctr"/>
          <a:lstStyle/>
          <a:p>
            <a:pPr algn="ctr" indent="0" marL="0">
              <a:buNone/>
            </a:pPr>
            <a:r>
              <a:rPr lang="en-US" sz="2800" dirty="0">
                <a:solidFill>
                  <a:srgbClr val="FFCF3A"/>
                </a:solidFill>
                <a:latin typeface="Impact" pitchFamily="34" charset="0"/>
                <a:ea typeface="Impact" pitchFamily="34" charset="-122"/>
                <a:cs typeface="Impact" pitchFamily="34" charset="-120"/>
              </a:rPr>
              <a:t>1</a:t>
            </a:r>
            <a:endParaRPr lang="en-US" sz="2800" dirty="0"/>
          </a:p>
        </p:txBody>
      </p:sp>
      <p:sp>
        <p:nvSpPr>
          <p:cNvPr id="9" name="Text 6"/>
          <p:cNvSpPr txBox="1"/>
          <p:nvPr/>
        </p:nvSpPr>
        <p:spPr>
          <a:xfrm>
            <a:off x="1463040" y="2148840"/>
            <a:ext cx="10149840" cy="868680"/>
          </a:xfrm>
          <a:prstGeom prst="rect">
            <a:avLst/>
          </a:prstGeom>
          <a:noFill/>
          <a:ln/>
        </p:spPr>
        <p:txBody>
          <a:bodyPr wrap="square" lIns="0" tIns="0" rIns="0" bIns="0" rtlCol="0" anchor="ctr"/>
          <a:lstStyle/>
          <a:p>
            <a:pPr indent="0" marL="0">
              <a:buNone/>
            </a:pPr>
            <a:r>
              <a:rPr lang="en-US" sz="1900" b="1" dirty="0">
                <a:solidFill>
                  <a:srgbClr val="1A211D"/>
                </a:solidFill>
                <a:latin typeface="Arial" pitchFamily="34" charset="0"/>
                <a:ea typeface="Arial" pitchFamily="34" charset="-122"/>
                <a:cs typeface="Arial" pitchFamily="34" charset="-120"/>
              </a:rPr>
              <a:t>Kodėl partizanai jį vadino „Tėvu“?</a:t>
            </a:r>
            <a:endParaRPr lang="en-US" sz="1900" dirty="0"/>
          </a:p>
        </p:txBody>
      </p:sp>
      <p:sp>
        <p:nvSpPr>
          <p:cNvPr id="10" name="Shape 7"/>
          <p:cNvSpPr/>
          <p:nvPr/>
        </p:nvSpPr>
        <p:spPr>
          <a:xfrm>
            <a:off x="548640" y="3246120"/>
            <a:ext cx="685800" cy="685800"/>
          </a:xfrm>
          <a:prstGeom prst="ellipse">
            <a:avLst/>
          </a:prstGeom>
          <a:solidFill>
            <a:srgbClr val="1A211D"/>
          </a:solidFill>
          <a:ln w="12700">
            <a:solidFill>
              <a:srgbClr val="1A211D"/>
            </a:solidFill>
            <a:prstDash val="solid"/>
          </a:ln>
        </p:spPr>
      </p:sp>
      <p:sp>
        <p:nvSpPr>
          <p:cNvPr id="11" name="Text 8"/>
          <p:cNvSpPr txBox="1"/>
          <p:nvPr/>
        </p:nvSpPr>
        <p:spPr>
          <a:xfrm>
            <a:off x="548640" y="3246120"/>
            <a:ext cx="685800" cy="685800"/>
          </a:xfrm>
          <a:prstGeom prst="rect">
            <a:avLst/>
          </a:prstGeom>
          <a:noFill/>
          <a:ln/>
        </p:spPr>
        <p:txBody>
          <a:bodyPr wrap="square" lIns="0" tIns="0" rIns="0" bIns="0" rtlCol="0" anchor="ctr"/>
          <a:lstStyle/>
          <a:p>
            <a:pPr algn="ctr" indent="0" marL="0">
              <a:buNone/>
            </a:pPr>
            <a:r>
              <a:rPr lang="en-US" sz="2800" dirty="0">
                <a:solidFill>
                  <a:srgbClr val="FFCF3A"/>
                </a:solidFill>
                <a:latin typeface="Impact" pitchFamily="34" charset="0"/>
                <a:ea typeface="Impact" pitchFamily="34" charset="-122"/>
                <a:cs typeface="Impact" pitchFamily="34" charset="-120"/>
              </a:rPr>
              <a:t>2</a:t>
            </a:r>
            <a:endParaRPr lang="en-US" sz="2800" dirty="0"/>
          </a:p>
        </p:txBody>
      </p:sp>
      <p:sp>
        <p:nvSpPr>
          <p:cNvPr id="12" name="Text 9"/>
          <p:cNvSpPr txBox="1"/>
          <p:nvPr/>
        </p:nvSpPr>
        <p:spPr>
          <a:xfrm>
            <a:off x="1463040" y="3154680"/>
            <a:ext cx="10149840" cy="868680"/>
          </a:xfrm>
          <a:prstGeom prst="rect">
            <a:avLst/>
          </a:prstGeom>
          <a:noFill/>
          <a:ln/>
        </p:spPr>
        <p:txBody>
          <a:bodyPr wrap="square" lIns="0" tIns="0" rIns="0" bIns="0" rtlCol="0" anchor="ctr"/>
          <a:lstStyle/>
          <a:p>
            <a:pPr indent="0" marL="0">
              <a:buNone/>
            </a:pPr>
            <a:r>
              <a:rPr lang="en-US" sz="1900" b="1" dirty="0">
                <a:solidFill>
                  <a:srgbClr val="1A211D"/>
                </a:solidFill>
                <a:latin typeface="Arial" pitchFamily="34" charset="0"/>
                <a:ea typeface="Arial" pitchFamily="34" charset="-122"/>
                <a:cs typeface="Arial" pitchFamily="34" charset="-120"/>
              </a:rPr>
              <a:t>Kodėl jam buvo svarbios taisyklės: jokio alkoholio, jokios prievartos gyventojams?</a:t>
            </a:r>
            <a:endParaRPr lang="en-US" sz="1900" dirty="0"/>
          </a:p>
        </p:txBody>
      </p:sp>
      <p:sp>
        <p:nvSpPr>
          <p:cNvPr id="13" name="Shape 10"/>
          <p:cNvSpPr/>
          <p:nvPr/>
        </p:nvSpPr>
        <p:spPr>
          <a:xfrm>
            <a:off x="548640" y="4251960"/>
            <a:ext cx="685800" cy="685800"/>
          </a:xfrm>
          <a:prstGeom prst="ellipse">
            <a:avLst/>
          </a:prstGeom>
          <a:solidFill>
            <a:srgbClr val="1A211D"/>
          </a:solidFill>
          <a:ln w="12700">
            <a:solidFill>
              <a:srgbClr val="1A211D"/>
            </a:solidFill>
            <a:prstDash val="solid"/>
          </a:ln>
        </p:spPr>
      </p:sp>
      <p:sp>
        <p:nvSpPr>
          <p:cNvPr id="14" name="Text 11"/>
          <p:cNvSpPr txBox="1"/>
          <p:nvPr/>
        </p:nvSpPr>
        <p:spPr>
          <a:xfrm>
            <a:off x="548640" y="4251960"/>
            <a:ext cx="685800" cy="685800"/>
          </a:xfrm>
          <a:prstGeom prst="rect">
            <a:avLst/>
          </a:prstGeom>
          <a:noFill/>
          <a:ln/>
        </p:spPr>
        <p:txBody>
          <a:bodyPr wrap="square" lIns="0" tIns="0" rIns="0" bIns="0" rtlCol="0" anchor="ctr"/>
          <a:lstStyle/>
          <a:p>
            <a:pPr algn="ctr" indent="0" marL="0">
              <a:buNone/>
            </a:pPr>
            <a:r>
              <a:rPr lang="en-US" sz="2800" dirty="0">
                <a:solidFill>
                  <a:srgbClr val="FFCF3A"/>
                </a:solidFill>
                <a:latin typeface="Impact" pitchFamily="34" charset="0"/>
                <a:ea typeface="Impact" pitchFamily="34" charset="-122"/>
                <a:cs typeface="Impact" pitchFamily="34" charset="-120"/>
              </a:rPr>
              <a:t>3</a:t>
            </a:r>
            <a:endParaRPr lang="en-US" sz="2800" dirty="0"/>
          </a:p>
        </p:txBody>
      </p:sp>
      <p:sp>
        <p:nvSpPr>
          <p:cNvPr id="15" name="Text 12"/>
          <p:cNvSpPr txBox="1"/>
          <p:nvPr/>
        </p:nvSpPr>
        <p:spPr>
          <a:xfrm>
            <a:off x="1463040" y="4160520"/>
            <a:ext cx="10149840" cy="868680"/>
          </a:xfrm>
          <a:prstGeom prst="rect">
            <a:avLst/>
          </a:prstGeom>
          <a:noFill/>
          <a:ln/>
        </p:spPr>
        <p:txBody>
          <a:bodyPr wrap="square" lIns="0" tIns="0" rIns="0" bIns="0" rtlCol="0" anchor="ctr"/>
          <a:lstStyle/>
          <a:p>
            <a:pPr indent="0" marL="0">
              <a:buNone/>
            </a:pPr>
            <a:r>
              <a:rPr lang="en-US" sz="1900" b="1" dirty="0">
                <a:solidFill>
                  <a:srgbClr val="1A211D"/>
                </a:solidFill>
                <a:latin typeface="Arial" pitchFamily="34" charset="0"/>
                <a:ea typeface="Arial" pitchFamily="34" charset="-122"/>
                <a:cs typeface="Arial" pitchFamily="34" charset="-120"/>
              </a:rPr>
              <a:t>Kodėl laiške šeimai jis rašo, kad yra „vasarvietėje“?</a:t>
            </a:r>
            <a:endParaRPr lang="en-US" sz="1900" dirty="0"/>
          </a:p>
        </p:txBody>
      </p:sp>
      <p:sp>
        <p:nvSpPr>
          <p:cNvPr id="16" name="Shape 13"/>
          <p:cNvSpPr/>
          <p:nvPr/>
        </p:nvSpPr>
        <p:spPr>
          <a:xfrm>
            <a:off x="548640" y="5257800"/>
            <a:ext cx="685800" cy="685800"/>
          </a:xfrm>
          <a:prstGeom prst="ellipse">
            <a:avLst/>
          </a:prstGeom>
          <a:solidFill>
            <a:srgbClr val="1A211D"/>
          </a:solidFill>
          <a:ln w="12700">
            <a:solidFill>
              <a:srgbClr val="1A211D"/>
            </a:solidFill>
            <a:prstDash val="solid"/>
          </a:ln>
        </p:spPr>
      </p:sp>
      <p:sp>
        <p:nvSpPr>
          <p:cNvPr id="17" name="Text 14"/>
          <p:cNvSpPr txBox="1"/>
          <p:nvPr/>
        </p:nvSpPr>
        <p:spPr>
          <a:xfrm>
            <a:off x="548640" y="5257800"/>
            <a:ext cx="685800" cy="685800"/>
          </a:xfrm>
          <a:prstGeom prst="rect">
            <a:avLst/>
          </a:prstGeom>
          <a:noFill/>
          <a:ln/>
        </p:spPr>
        <p:txBody>
          <a:bodyPr wrap="square" lIns="0" tIns="0" rIns="0" bIns="0" rtlCol="0" anchor="ctr"/>
          <a:lstStyle/>
          <a:p>
            <a:pPr algn="ctr" indent="0" marL="0">
              <a:buNone/>
            </a:pPr>
            <a:r>
              <a:rPr lang="en-US" sz="2800" dirty="0">
                <a:solidFill>
                  <a:srgbClr val="FFCF3A"/>
                </a:solidFill>
                <a:latin typeface="Impact" pitchFamily="34" charset="0"/>
                <a:ea typeface="Impact" pitchFamily="34" charset="-122"/>
                <a:cs typeface="Impact" pitchFamily="34" charset="-120"/>
              </a:rPr>
              <a:t>4</a:t>
            </a:r>
            <a:endParaRPr lang="en-US" sz="2800" dirty="0"/>
          </a:p>
        </p:txBody>
      </p:sp>
      <p:sp>
        <p:nvSpPr>
          <p:cNvPr id="18" name="Text 15"/>
          <p:cNvSpPr txBox="1"/>
          <p:nvPr/>
        </p:nvSpPr>
        <p:spPr>
          <a:xfrm>
            <a:off x="1463040" y="5166360"/>
            <a:ext cx="10149840" cy="868680"/>
          </a:xfrm>
          <a:prstGeom prst="rect">
            <a:avLst/>
          </a:prstGeom>
          <a:noFill/>
          <a:ln/>
        </p:spPr>
        <p:txBody>
          <a:bodyPr wrap="square" lIns="0" tIns="0" rIns="0" bIns="0" rtlCol="0" anchor="ctr"/>
          <a:lstStyle/>
          <a:p>
            <a:pPr indent="0" marL="0">
              <a:buNone/>
            </a:pPr>
            <a:r>
              <a:rPr lang="en-US" sz="1900" b="1" dirty="0">
                <a:solidFill>
                  <a:srgbClr val="1A211D"/>
                </a:solidFill>
                <a:latin typeface="Arial" pitchFamily="34" charset="0"/>
                <a:ea typeface="Arial" pitchFamily="34" charset="-122"/>
                <a:cs typeface="Arial" pitchFamily="34" charset="-120"/>
              </a:rPr>
              <a:t>Kodėl, jūsų manymu, jis pasirinko slapyvardį Kazimieraitis?</a:t>
            </a:r>
            <a:endParaRPr lang="en-US" sz="19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SUSTOJIMAS B</a:t>
            </a:r>
            <a:endParaRPr lang="en-US" sz="4400" dirty="0"/>
          </a:p>
        </p:txBody>
      </p:sp>
      <p:pic>
        <p:nvPicPr>
          <p:cNvPr id="3" name="Image 0" descr="preencoded.png">    </p:cNvPr>
          <p:cNvPicPr>
            <a:picLocks noChangeAspect="1"/>
          </p:cNvPicPr>
          <p:nvPr/>
        </p:nvPicPr>
        <p:blipFill>
          <a:blip r:embed="rId1"/>
          <a:stretch>
            <a:fillRect/>
          </a:stretch>
        </p:blipFill>
        <p:spPr>
          <a:xfrm>
            <a:off x="548640" y="1417320"/>
            <a:ext cx="566928" cy="566928"/>
          </a:xfrm>
          <a:prstGeom prst="rect">
            <a:avLst/>
          </a:prstGeom>
        </p:spPr>
      </p:pic>
      <p:sp>
        <p:nvSpPr>
          <p:cNvPr id="4" name="Shape 1"/>
          <p:cNvSpPr/>
          <p:nvPr/>
        </p:nvSpPr>
        <p:spPr>
          <a:xfrm>
            <a:off x="1280160" y="150876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50876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6</a:t>
            </a:r>
            <a:endParaRPr lang="en-US" sz="1200" dirty="0"/>
          </a:p>
        </p:txBody>
      </p:sp>
      <p:sp>
        <p:nvSpPr>
          <p:cNvPr id="6" name="Text 3"/>
          <p:cNvSpPr txBox="1"/>
          <p:nvPr/>
        </p:nvSpPr>
        <p:spPr>
          <a:xfrm>
            <a:off x="3063240" y="150876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VISA KLASĖ · 2 MIN.</a:t>
            </a:r>
            <a:endParaRPr lang="en-US" sz="1200" dirty="0"/>
          </a:p>
        </p:txBody>
      </p:sp>
      <p:sp>
        <p:nvSpPr>
          <p:cNvPr id="7" name="Shape 4"/>
          <p:cNvSpPr/>
          <p:nvPr/>
        </p:nvSpPr>
        <p:spPr>
          <a:xfrm>
            <a:off x="548640" y="2240280"/>
            <a:ext cx="11064240" cy="2377440"/>
          </a:xfrm>
          <a:prstGeom prst="roundRect">
            <a:avLst>
              <a:gd name="adj" fmla="val 6923"/>
            </a:avLst>
          </a:prstGeom>
          <a:solidFill>
            <a:srgbClr val="1A211D"/>
          </a:solidFill>
          <a:ln w="12700">
            <a:solidFill>
              <a:srgbClr val="1A211D"/>
            </a:solidFill>
            <a:prstDash val="solid"/>
          </a:ln>
        </p:spPr>
      </p:sp>
      <p:sp>
        <p:nvSpPr>
          <p:cNvPr id="8" name="Text 5"/>
          <p:cNvSpPr txBox="1"/>
          <p:nvPr/>
        </p:nvSpPr>
        <p:spPr>
          <a:xfrm>
            <a:off x="914400" y="2468880"/>
            <a:ext cx="10332720" cy="1920240"/>
          </a:xfrm>
          <a:prstGeom prst="rect">
            <a:avLst/>
          </a:prstGeom>
          <a:noFill/>
          <a:ln/>
        </p:spPr>
        <p:txBody>
          <a:bodyPr wrap="square" lIns="0" tIns="0" rIns="0" bIns="0" rtlCol="0" anchor="ctr"/>
          <a:lstStyle/>
          <a:p>
            <a:pPr indent="0" marL="0">
              <a:buNone/>
            </a:pPr>
            <a:r>
              <a:rPr lang="en-US" sz="3200" dirty="0">
                <a:solidFill>
                  <a:srgbClr val="FFFFFF"/>
                </a:solidFill>
                <a:latin typeface="Impact" pitchFamily="34" charset="0"/>
                <a:ea typeface="Impact" pitchFamily="34" charset="-122"/>
                <a:cs typeface="Impact" pitchFamily="34" charset="-120"/>
              </a:rPr>
              <a:t>Tavo vyrai klausia: ar galima užsiregistruoti valdžiai, kad neištremtų mūsų šeimų? Ką atsakytum tu?</a:t>
            </a:r>
            <a:endParaRPr lang="en-US" sz="3200" dirty="0"/>
          </a:p>
        </p:txBody>
      </p:sp>
      <p:sp>
        <p:nvSpPr>
          <p:cNvPr id="9" name="Text 6"/>
          <p:cNvSpPr txBox="1"/>
          <p:nvPr/>
        </p:nvSpPr>
        <p:spPr>
          <a:xfrm>
            <a:off x="548640" y="4937760"/>
            <a:ext cx="11064240" cy="731520"/>
          </a:xfrm>
          <a:prstGeom prst="rect">
            <a:avLst/>
          </a:prstGeom>
          <a:noFill/>
          <a:ln/>
        </p:spPr>
        <p:txBody>
          <a:bodyPr wrap="square" lIns="0" tIns="0" rIns="0" bIns="0" rtlCol="0" anchor="t"/>
          <a:lstStyle/>
          <a:p>
            <a:pPr indent="0" marL="0">
              <a:buNone/>
            </a:pPr>
            <a:r>
              <a:rPr lang="en-US" sz="2000" b="1" dirty="0">
                <a:solidFill>
                  <a:srgbClr val="1A211D"/>
                </a:solidFill>
                <a:latin typeface="Arial" pitchFamily="34" charset="0"/>
                <a:ea typeface="Arial" pitchFamily="34" charset="-122"/>
                <a:cs typeface="Arial" pitchFamily="34" charset="-120"/>
              </a:rPr>
              <a:t>Užrašykite trumpus atsakymus į ką tik matytos dalies klausimus darbo lape.</a:t>
            </a:r>
            <a:endParaRPr lang="en-US" sz="20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1A211D"/>
                </a:solidFill>
                <a:latin typeface="Courier New"/>
                <a:ea typeface="Courier New"/>
                <a:cs typeface="Courier New"/>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IV DALIS. PASKUTINĖ ŽIEMA IR PAVASARIS</a:t>
            </a:r>
            <a:endParaRPr lang="en-US" sz="4400" dirty="0"/>
          </a:p>
        </p:txBody>
      </p:sp>
      <p:pic>
        <p:nvPicPr>
          <p:cNvPr id="3" name="Image 0" descr="preencoded.png">    </p:cNvPr>
          <p:cNvPicPr>
            <a:picLocks noChangeAspect="1"/>
          </p:cNvPicPr>
          <p:nvPr/>
        </p:nvPicPr>
        <p:blipFill>
          <a:blip r:embed="rId1"/>
          <a:stretch>
            <a:fillRect/>
          </a:stretch>
        </p:blipFill>
        <p:spPr>
          <a:xfrm>
            <a:off x="548640" y="1371600"/>
            <a:ext cx="566928" cy="566928"/>
          </a:xfrm>
          <a:prstGeom prst="rect">
            <a:avLst/>
          </a:prstGeom>
        </p:spPr>
      </p:pic>
      <p:sp>
        <p:nvSpPr>
          <p:cNvPr id="4" name="Shape 1"/>
          <p:cNvSpPr/>
          <p:nvPr/>
        </p:nvSpPr>
        <p:spPr>
          <a:xfrm>
            <a:off x="1280160" y="146304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46304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3</a:t>
            </a:r>
            <a:endParaRPr lang="en-US" sz="1200" dirty="0"/>
          </a:p>
        </p:txBody>
      </p:sp>
      <p:sp>
        <p:nvSpPr>
          <p:cNvPr id="6" name="Text 3"/>
          <p:cNvSpPr txBox="1"/>
          <p:nvPr/>
        </p:nvSpPr>
        <p:spPr>
          <a:xfrm>
            <a:off x="3063240" y="146304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ŽIŪRINT · 1945–1946</a:t>
            </a:r>
            <a:endParaRPr lang="en-US" sz="1200" dirty="0"/>
          </a:p>
        </p:txBody>
      </p:sp>
      <p:sp>
        <p:nvSpPr>
          <p:cNvPr id="7" name="Shape 4"/>
          <p:cNvSpPr/>
          <p:nvPr/>
        </p:nvSpPr>
        <p:spPr>
          <a:xfrm>
            <a:off x="548640" y="2240280"/>
            <a:ext cx="685800" cy="685800"/>
          </a:xfrm>
          <a:prstGeom prst="ellipse">
            <a:avLst/>
          </a:prstGeom>
          <a:solidFill>
            <a:srgbClr val="1A211D"/>
          </a:solidFill>
          <a:ln w="12700">
            <a:solidFill>
              <a:srgbClr val="1A211D"/>
            </a:solidFill>
            <a:prstDash val="solid"/>
          </a:ln>
        </p:spPr>
      </p:sp>
      <p:sp>
        <p:nvSpPr>
          <p:cNvPr id="8" name="Text 5"/>
          <p:cNvSpPr txBox="1"/>
          <p:nvPr/>
        </p:nvSpPr>
        <p:spPr>
          <a:xfrm>
            <a:off x="548640" y="2240280"/>
            <a:ext cx="685800" cy="685800"/>
          </a:xfrm>
          <a:prstGeom prst="rect">
            <a:avLst/>
          </a:prstGeom>
          <a:noFill/>
          <a:ln/>
        </p:spPr>
        <p:txBody>
          <a:bodyPr wrap="square" lIns="0" tIns="0" rIns="0" bIns="0" rtlCol="0" anchor="ctr"/>
          <a:lstStyle/>
          <a:p>
            <a:pPr algn="ctr" indent="0" marL="0">
              <a:buNone/>
            </a:pPr>
            <a:r>
              <a:rPr lang="en-US" sz="2800" dirty="0">
                <a:solidFill>
                  <a:srgbClr val="FFCF3A"/>
                </a:solidFill>
                <a:latin typeface="Impact" pitchFamily="34" charset="0"/>
                <a:ea typeface="Impact" pitchFamily="34" charset="-122"/>
                <a:cs typeface="Impact" pitchFamily="34" charset="-120"/>
              </a:rPr>
              <a:t>1</a:t>
            </a:r>
            <a:endParaRPr lang="en-US" sz="2800" dirty="0"/>
          </a:p>
        </p:txBody>
      </p:sp>
      <p:sp>
        <p:nvSpPr>
          <p:cNvPr id="9" name="Text 6"/>
          <p:cNvSpPr txBox="1"/>
          <p:nvPr/>
        </p:nvSpPr>
        <p:spPr>
          <a:xfrm>
            <a:off x="1463040" y="2148840"/>
            <a:ext cx="10149840" cy="868680"/>
          </a:xfrm>
          <a:prstGeom prst="rect">
            <a:avLst/>
          </a:prstGeom>
          <a:noFill/>
          <a:ln/>
        </p:spPr>
        <p:txBody>
          <a:bodyPr wrap="square" lIns="0" tIns="0" rIns="0" bIns="0" rtlCol="0" anchor="ctr"/>
          <a:lstStyle/>
          <a:p>
            <a:pPr indent="0" marL="0">
              <a:buNone/>
            </a:pPr>
            <a:r>
              <a:rPr lang="en-US" sz="1900" b="1" dirty="0">
                <a:solidFill>
                  <a:srgbClr val="1A211D"/>
                </a:solidFill>
                <a:latin typeface="Arial" pitchFamily="34" charset="0"/>
                <a:ea typeface="Arial" pitchFamily="34" charset="-122"/>
                <a:cs typeface="Arial" pitchFamily="34" charset="-120"/>
              </a:rPr>
              <a:t>Kodėl štabo dienoraštį galime skaityti šiandien?</a:t>
            </a:r>
            <a:endParaRPr lang="en-US" sz="1900" dirty="0"/>
          </a:p>
        </p:txBody>
      </p:sp>
      <p:sp>
        <p:nvSpPr>
          <p:cNvPr id="10" name="Shape 7"/>
          <p:cNvSpPr/>
          <p:nvPr/>
        </p:nvSpPr>
        <p:spPr>
          <a:xfrm>
            <a:off x="548640" y="3246120"/>
            <a:ext cx="685800" cy="685800"/>
          </a:xfrm>
          <a:prstGeom prst="ellipse">
            <a:avLst/>
          </a:prstGeom>
          <a:solidFill>
            <a:srgbClr val="1A211D"/>
          </a:solidFill>
          <a:ln w="12700">
            <a:solidFill>
              <a:srgbClr val="1A211D"/>
            </a:solidFill>
            <a:prstDash val="solid"/>
          </a:ln>
        </p:spPr>
      </p:sp>
      <p:sp>
        <p:nvSpPr>
          <p:cNvPr id="11" name="Text 8"/>
          <p:cNvSpPr txBox="1"/>
          <p:nvPr/>
        </p:nvSpPr>
        <p:spPr>
          <a:xfrm>
            <a:off x="548640" y="3246120"/>
            <a:ext cx="685800" cy="685800"/>
          </a:xfrm>
          <a:prstGeom prst="rect">
            <a:avLst/>
          </a:prstGeom>
          <a:noFill/>
          <a:ln/>
        </p:spPr>
        <p:txBody>
          <a:bodyPr wrap="square" lIns="0" tIns="0" rIns="0" bIns="0" rtlCol="0" anchor="ctr"/>
          <a:lstStyle/>
          <a:p>
            <a:pPr algn="ctr" indent="0" marL="0">
              <a:buNone/>
            </a:pPr>
            <a:r>
              <a:rPr lang="en-US" sz="2800" dirty="0">
                <a:solidFill>
                  <a:srgbClr val="FFCF3A"/>
                </a:solidFill>
                <a:latin typeface="Impact" pitchFamily="34" charset="0"/>
                <a:ea typeface="Impact" pitchFamily="34" charset="-122"/>
                <a:cs typeface="Impact" pitchFamily="34" charset="-120"/>
              </a:rPr>
              <a:t>2</a:t>
            </a:r>
            <a:endParaRPr lang="en-US" sz="2800" dirty="0"/>
          </a:p>
        </p:txBody>
      </p:sp>
      <p:sp>
        <p:nvSpPr>
          <p:cNvPr id="12" name="Text 9"/>
          <p:cNvSpPr txBox="1"/>
          <p:nvPr/>
        </p:nvSpPr>
        <p:spPr>
          <a:xfrm>
            <a:off x="1463040" y="3154680"/>
            <a:ext cx="10149840" cy="868680"/>
          </a:xfrm>
          <a:prstGeom prst="rect">
            <a:avLst/>
          </a:prstGeom>
          <a:noFill/>
          <a:ln/>
        </p:spPr>
        <p:txBody>
          <a:bodyPr wrap="square" lIns="0" tIns="0" rIns="0" bIns="0" rtlCol="0" anchor="ctr"/>
          <a:lstStyle/>
          <a:p>
            <a:pPr indent="0" marL="0">
              <a:buNone/>
            </a:pPr>
            <a:r>
              <a:rPr lang="en-US" sz="1900" b="1" dirty="0">
                <a:solidFill>
                  <a:srgbClr val="1A211D"/>
                </a:solidFill>
                <a:latin typeface="Arial" pitchFamily="34" charset="0"/>
                <a:ea typeface="Arial" pitchFamily="34" charset="-122"/>
                <a:cs typeface="Arial" pitchFamily="34" charset="-120"/>
              </a:rPr>
              <a:t>Kokią Lietuvą žadėjo 1946 m. balandžio 23 d. Deklaracija? Kur šią idėją randame šiandien?</a:t>
            </a:r>
            <a:endParaRPr lang="en-US" sz="1900" dirty="0"/>
          </a:p>
        </p:txBody>
      </p:sp>
      <p:sp>
        <p:nvSpPr>
          <p:cNvPr id="13" name="Shape 10"/>
          <p:cNvSpPr/>
          <p:nvPr/>
        </p:nvSpPr>
        <p:spPr>
          <a:xfrm>
            <a:off x="548640" y="4251960"/>
            <a:ext cx="685800" cy="685800"/>
          </a:xfrm>
          <a:prstGeom prst="ellipse">
            <a:avLst/>
          </a:prstGeom>
          <a:solidFill>
            <a:srgbClr val="1A211D"/>
          </a:solidFill>
          <a:ln w="12700">
            <a:solidFill>
              <a:srgbClr val="1A211D"/>
            </a:solidFill>
            <a:prstDash val="solid"/>
          </a:ln>
        </p:spPr>
      </p:sp>
      <p:sp>
        <p:nvSpPr>
          <p:cNvPr id="14" name="Text 11"/>
          <p:cNvSpPr txBox="1"/>
          <p:nvPr/>
        </p:nvSpPr>
        <p:spPr>
          <a:xfrm>
            <a:off x="548640" y="4251960"/>
            <a:ext cx="685800" cy="685800"/>
          </a:xfrm>
          <a:prstGeom prst="rect">
            <a:avLst/>
          </a:prstGeom>
          <a:noFill/>
          <a:ln/>
        </p:spPr>
        <p:txBody>
          <a:bodyPr wrap="square" lIns="0" tIns="0" rIns="0" bIns="0" rtlCol="0" anchor="ctr"/>
          <a:lstStyle/>
          <a:p>
            <a:pPr algn="ctr" indent="0" marL="0">
              <a:buNone/>
            </a:pPr>
            <a:r>
              <a:rPr lang="en-US" sz="2800" dirty="0">
                <a:solidFill>
                  <a:srgbClr val="FFCF3A"/>
                </a:solidFill>
                <a:latin typeface="Impact" pitchFamily="34" charset="0"/>
                <a:ea typeface="Impact" pitchFamily="34" charset="-122"/>
                <a:cs typeface="Impact" pitchFamily="34" charset="-120"/>
              </a:rPr>
              <a:t>3</a:t>
            </a:r>
            <a:endParaRPr lang="en-US" sz="2800" dirty="0"/>
          </a:p>
        </p:txBody>
      </p:sp>
      <p:sp>
        <p:nvSpPr>
          <p:cNvPr id="15" name="Text 12"/>
          <p:cNvSpPr txBox="1"/>
          <p:nvPr/>
        </p:nvSpPr>
        <p:spPr>
          <a:xfrm>
            <a:off x="1463040" y="4160520"/>
            <a:ext cx="10149840" cy="868680"/>
          </a:xfrm>
          <a:prstGeom prst="rect">
            <a:avLst/>
          </a:prstGeom>
          <a:noFill/>
          <a:ln/>
        </p:spPr>
        <p:txBody>
          <a:bodyPr wrap="square" lIns="0" tIns="0" rIns="0" bIns="0" rtlCol="0" anchor="ctr"/>
          <a:lstStyle/>
          <a:p>
            <a:pPr indent="0" marL="0">
              <a:buNone/>
            </a:pPr>
            <a:r>
              <a:rPr lang="en-US" sz="1900" b="1" dirty="0">
                <a:solidFill>
                  <a:srgbClr val="1A211D"/>
                </a:solidFill>
                <a:latin typeface="Arial" pitchFamily="34" charset="0"/>
                <a:ea typeface="Arial" pitchFamily="34" charset="-122"/>
                <a:cs typeface="Arial" pitchFamily="34" charset="-120"/>
              </a:rPr>
              <a:t>Kodėl šeima apie jo žūtį sužinojo ne iš valdžios, o iš nepažįstamojo atnešto lapelio?</a:t>
            </a:r>
            <a:endParaRPr lang="en-US" sz="1900" dirty="0"/>
          </a:p>
        </p:txBody>
      </p:sp>
      <p:sp>
        <p:nvSpPr>
          <p:cNvPr id="16" name="Shape 13"/>
          <p:cNvSpPr/>
          <p:nvPr/>
        </p:nvSpPr>
        <p:spPr>
          <a:xfrm>
            <a:off x="548640" y="5257800"/>
            <a:ext cx="685800" cy="685800"/>
          </a:xfrm>
          <a:prstGeom prst="ellipse">
            <a:avLst/>
          </a:prstGeom>
          <a:solidFill>
            <a:srgbClr val="1A211D"/>
          </a:solidFill>
          <a:ln w="12700">
            <a:solidFill>
              <a:srgbClr val="1A211D"/>
            </a:solidFill>
            <a:prstDash val="solid"/>
          </a:ln>
        </p:spPr>
      </p:sp>
      <p:sp>
        <p:nvSpPr>
          <p:cNvPr id="17" name="Text 14"/>
          <p:cNvSpPr txBox="1"/>
          <p:nvPr/>
        </p:nvSpPr>
        <p:spPr>
          <a:xfrm>
            <a:off x="548640" y="5257800"/>
            <a:ext cx="685800" cy="685800"/>
          </a:xfrm>
          <a:prstGeom prst="rect">
            <a:avLst/>
          </a:prstGeom>
          <a:noFill/>
          <a:ln/>
        </p:spPr>
        <p:txBody>
          <a:bodyPr wrap="square" lIns="0" tIns="0" rIns="0" bIns="0" rtlCol="0" anchor="ctr"/>
          <a:lstStyle/>
          <a:p>
            <a:pPr algn="ctr" indent="0" marL="0">
              <a:buNone/>
            </a:pPr>
            <a:r>
              <a:rPr lang="en-US" sz="2800" dirty="0">
                <a:solidFill>
                  <a:srgbClr val="FFCF3A"/>
                </a:solidFill>
                <a:latin typeface="Impact" pitchFamily="34" charset="0"/>
                <a:ea typeface="Impact" pitchFamily="34" charset="-122"/>
                <a:cs typeface="Impact" pitchFamily="34" charset="-120"/>
              </a:rPr>
              <a:t>4</a:t>
            </a:r>
            <a:endParaRPr lang="en-US" sz="2800" dirty="0"/>
          </a:p>
        </p:txBody>
      </p:sp>
      <p:sp>
        <p:nvSpPr>
          <p:cNvPr id="18" name="Text 15"/>
          <p:cNvSpPr txBox="1"/>
          <p:nvPr/>
        </p:nvSpPr>
        <p:spPr>
          <a:xfrm>
            <a:off x="1463040" y="5166360"/>
            <a:ext cx="10149840" cy="868680"/>
          </a:xfrm>
          <a:prstGeom prst="rect">
            <a:avLst/>
          </a:prstGeom>
          <a:noFill/>
          <a:ln/>
        </p:spPr>
        <p:txBody>
          <a:bodyPr wrap="square" lIns="0" tIns="0" rIns="0" bIns="0" rtlCol="0" anchor="ctr"/>
          <a:lstStyle/>
          <a:p>
            <a:pPr indent="0" marL="0">
              <a:buNone/>
            </a:pPr>
            <a:r>
              <a:rPr lang="en-US" sz="1900" b="1" dirty="0">
                <a:solidFill>
                  <a:srgbClr val="1A211D"/>
                </a:solidFill>
                <a:latin typeface="Arial" pitchFamily="34" charset="0"/>
                <a:ea typeface="Arial" pitchFamily="34" charset="-122"/>
                <a:cs typeface="Arial" pitchFamily="34" charset="-120"/>
              </a:rPr>
              <a:t>Kodėl okupantams reikėjo, kad jo kapo niekas nerastų?</a:t>
            </a:r>
            <a:endParaRPr lang="en-US" sz="19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48640" y="1371600"/>
            <a:ext cx="2921508" cy="384048"/>
          </a:xfrm>
          <a:prstGeom prst="roundRect">
            <a:avLst>
              <a:gd name="adj" fmla="val 42857"/>
            </a:avLst>
          </a:prstGeom>
          <a:solidFill>
            <a:srgbClr val="FFCF3A"/>
          </a:solidFill>
          <a:ln w="12700">
            <a:solidFill>
              <a:srgbClr val="FFCF3A"/>
            </a:solidFill>
            <a:prstDash val="solid"/>
          </a:ln>
        </p:spPr>
      </p:sp>
      <p:sp>
        <p:nvSpPr>
          <p:cNvPr id="3" name="Text 1"/>
          <p:cNvSpPr txBox="1"/>
          <p:nvPr/>
        </p:nvSpPr>
        <p:spPr>
          <a:xfrm>
            <a:off x="548640" y="1371600"/>
            <a:ext cx="2921508" cy="384048"/>
          </a:xfrm>
          <a:prstGeom prst="rect">
            <a:avLst/>
          </a:prstGeom>
          <a:noFill/>
          <a:ln/>
        </p:spPr>
        <p:txBody>
          <a:bodyPr wrap="square" lIns="0" tIns="0" rIns="0" bIns="0" rtlCol="0" anchor="ctr"/>
          <a:lstStyle/>
          <a:p>
            <a:pPr algn="ctr" indent="0" marL="0">
              <a:buNone/>
            </a:pPr>
            <a:r>
              <a:rPr lang="en-US" sz="1200" b="1" spc="100" kern="0" dirty="0">
                <a:solidFill>
                  <a:srgbClr val="1A211D"/>
                </a:solidFill>
                <a:latin typeface="Courier New" pitchFamily="34" charset="0"/>
                <a:ea typeface="Courier New" pitchFamily="34" charset="-122"/>
                <a:cs typeface="Courier New" pitchFamily="34" charset="-120"/>
              </a:rPr>
              <a:t>PO FILMO · 1 MINUTĖ TYLOS</a:t>
            </a:r>
            <a:endParaRPr lang="en-US" sz="1200" dirty="0"/>
          </a:p>
        </p:txBody>
      </p:sp>
      <p:sp>
        <p:nvSpPr>
          <p:cNvPr id="4" name="Text 2"/>
          <p:cNvSpPr txBox="1"/>
          <p:nvPr/>
        </p:nvSpPr>
        <p:spPr>
          <a:xfrm>
            <a:off x="548640" y="2011680"/>
            <a:ext cx="11064240" cy="2743200"/>
          </a:xfrm>
          <a:prstGeom prst="rect">
            <a:avLst/>
          </a:prstGeom>
          <a:noFill/>
          <a:ln/>
        </p:spPr>
        <p:txBody>
          <a:bodyPr wrap="square" lIns="0" tIns="0" rIns="0" bIns="0" rtlCol="0" anchor="t"/>
          <a:lstStyle/>
          <a:p>
            <a:pPr indent="0" marL="0">
              <a:lnSpc>
                <a:spcPct val="108000"/>
              </a:lnSpc>
              <a:buNone/>
            </a:pPr>
            <a:r>
              <a:rPr lang="en-US" sz="3400" i="1" dirty="0">
                <a:solidFill>
                  <a:srgbClr val="FFFFFF"/>
                </a:solidFill>
                <a:latin typeface="Georgia" pitchFamily="34" charset="0"/>
                <a:ea typeface="Georgia" pitchFamily="34" charset="-122"/>
                <a:cs typeface="Georgia" pitchFamily="34" charset="-120"/>
              </a:rPr>
              <a:t>„Mano gyvenimas taip paskirstytas: maldos mano brangiausiajai šeimynėlei… mano darbai Lietuvai Tėvynei… o mano vargai bei nepritekliai… – už skaistykloje kenčiančias sielas.“</a:t>
            </a:r>
            <a:endParaRPr lang="en-US" sz="3400" dirty="0"/>
          </a:p>
        </p:txBody>
      </p:sp>
      <p:sp>
        <p:nvSpPr>
          <p:cNvPr id="5" name="Text 3"/>
          <p:cNvSpPr txBox="1"/>
          <p:nvPr/>
        </p:nvSpPr>
        <p:spPr>
          <a:xfrm>
            <a:off x="548640" y="4892040"/>
            <a:ext cx="10972800" cy="365760"/>
          </a:xfrm>
          <a:prstGeom prst="rect">
            <a:avLst/>
          </a:prstGeom>
          <a:noFill/>
          <a:ln/>
        </p:spPr>
        <p:txBody>
          <a:bodyPr wrap="square" lIns="0" tIns="0" rIns="0" bIns="0" rtlCol="0" anchor="t"/>
          <a:lstStyle/>
          <a:p>
            <a:pPr indent="0" marL="0">
              <a:buNone/>
            </a:pPr>
            <a:r>
              <a:rPr lang="en-US" sz="1200" b="1" dirty="0">
                <a:solidFill>
                  <a:srgbClr val="FFCF3A"/>
                </a:solidFill>
                <a:latin typeface="Courier New" pitchFamily="34" charset="0"/>
                <a:ea typeface="Courier New" pitchFamily="34" charset="-122"/>
                <a:cs typeface="Courier New" pitchFamily="34" charset="-120"/>
              </a:rPr>
              <a:t>JUOZO VITKAUS LAIŠKAS ŠEIMAI · SKAMBA FILMO PABAIGOJE</a:t>
            </a:r>
            <a:endParaRPr lang="en-US" sz="1200" dirty="0"/>
          </a:p>
        </p:txBody>
      </p:sp>
      <p:sp>
        <p:nvSpPr>
          <p:cNvPr id="6" name="Text 4"/>
          <p:cNvSpPr txBox="1"/>
          <p:nvPr/>
        </p:nvSpPr>
        <p:spPr>
          <a:xfrm>
            <a:off x="548640" y="5486400"/>
            <a:ext cx="10972800" cy="457200"/>
          </a:xfrm>
          <a:prstGeom prst="rect">
            <a:avLst/>
          </a:prstGeom>
          <a:noFill/>
          <a:ln/>
        </p:spPr>
        <p:txBody>
          <a:bodyPr wrap="square" lIns="0" tIns="0" rIns="0" bIns="0" rtlCol="0" anchor="t"/>
          <a:lstStyle/>
          <a:p>
            <a:pPr indent="0" marL="0">
              <a:buNone/>
            </a:pPr>
            <a:r>
              <a:rPr lang="en-US" sz="2200" b="1" dirty="0">
                <a:solidFill>
                  <a:srgbClr val="FFFFFF"/>
                </a:solidFill>
                <a:latin typeface="Arial" pitchFamily="34" charset="0"/>
                <a:ea typeface="Arial" pitchFamily="34" charset="-122"/>
                <a:cs typeface="Arial" pitchFamily="34" charset="-120"/>
              </a:rPr>
              <a:t>Užrašykite vieną žodį – ką jaučiate po filmo.</a:t>
            </a: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KAS FILME TIKRA?</a:t>
            </a:r>
            <a:endParaRPr lang="en-US" sz="4400" dirty="0"/>
          </a:p>
        </p:txBody>
      </p:sp>
      <p:pic>
        <p:nvPicPr>
          <p:cNvPr id="3" name="Image 0" descr="preencoded.png">    </p:cNvPr>
          <p:cNvPicPr>
            <a:picLocks noChangeAspect="1"/>
          </p:cNvPicPr>
          <p:nvPr/>
        </p:nvPicPr>
        <p:blipFill>
          <a:blip r:embed="rId1"/>
          <a:stretch>
            <a:fillRect/>
          </a:stretch>
        </p:blipFill>
        <p:spPr>
          <a:xfrm>
            <a:off x="548640" y="1371600"/>
            <a:ext cx="566928" cy="566928"/>
          </a:xfrm>
          <a:prstGeom prst="rect">
            <a:avLst/>
          </a:prstGeom>
        </p:spPr>
      </p:pic>
      <p:sp>
        <p:nvSpPr>
          <p:cNvPr id="4" name="Shape 1"/>
          <p:cNvSpPr/>
          <p:nvPr/>
        </p:nvSpPr>
        <p:spPr>
          <a:xfrm>
            <a:off x="1280160" y="146304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46304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7</a:t>
            </a:r>
            <a:endParaRPr lang="en-US" sz="1200" dirty="0"/>
          </a:p>
        </p:txBody>
      </p:sp>
      <p:sp>
        <p:nvSpPr>
          <p:cNvPr id="6" name="Text 3"/>
          <p:cNvSpPr txBox="1"/>
          <p:nvPr/>
        </p:nvSpPr>
        <p:spPr>
          <a:xfrm>
            <a:off x="3063240" y="146304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VISA KLASĖ · 4 MIN.</a:t>
            </a:r>
            <a:endParaRPr lang="en-US" sz="1200" dirty="0"/>
          </a:p>
        </p:txBody>
      </p:sp>
      <p:sp>
        <p:nvSpPr>
          <p:cNvPr id="7" name="Shape 4"/>
          <p:cNvSpPr/>
          <p:nvPr/>
        </p:nvSpPr>
        <p:spPr>
          <a:xfrm>
            <a:off x="548640" y="2194560"/>
            <a:ext cx="3520440" cy="2011680"/>
          </a:xfrm>
          <a:prstGeom prst="roundRect">
            <a:avLst>
              <a:gd name="adj" fmla="val 8182"/>
            </a:avLst>
          </a:prstGeom>
          <a:solidFill>
            <a:srgbClr val="FF4F3A"/>
          </a:solidFill>
          <a:ln w="12700">
            <a:solidFill>
              <a:srgbClr val="FF4F3A"/>
            </a:solidFill>
            <a:prstDash val="solid"/>
          </a:ln>
        </p:spPr>
      </p:sp>
      <p:sp>
        <p:nvSpPr>
          <p:cNvPr id="8" name="Text 5"/>
          <p:cNvSpPr txBox="1"/>
          <p:nvPr/>
        </p:nvSpPr>
        <p:spPr>
          <a:xfrm>
            <a:off x="822960" y="2377440"/>
            <a:ext cx="3017520" cy="548640"/>
          </a:xfrm>
          <a:prstGeom prst="rect">
            <a:avLst/>
          </a:prstGeom>
          <a:noFill/>
          <a:ln/>
        </p:spPr>
        <p:txBody>
          <a:bodyPr wrap="square" lIns="0" tIns="0" rIns="0" bIns="0" rtlCol="0" anchor="t"/>
          <a:lstStyle/>
          <a:p>
            <a:pPr indent="0" marL="0">
              <a:buNone/>
            </a:pPr>
            <a:r>
              <a:rPr lang="en-US" sz="2800" dirty="0">
                <a:solidFill>
                  <a:srgbClr val="FFFFFF"/>
                </a:solidFill>
                <a:latin typeface="Impact" pitchFamily="34" charset="0"/>
                <a:ea typeface="Impact" pitchFamily="34" charset="-122"/>
                <a:cs typeface="Impact" pitchFamily="34" charset="-120"/>
              </a:rPr>
              <a:t>REKONSTRUKCIJA</a:t>
            </a:r>
            <a:endParaRPr lang="en-US" sz="2800" dirty="0"/>
          </a:p>
        </p:txBody>
      </p:sp>
      <p:sp>
        <p:nvSpPr>
          <p:cNvPr id="9" name="Text 6"/>
          <p:cNvSpPr txBox="1"/>
          <p:nvPr/>
        </p:nvSpPr>
        <p:spPr>
          <a:xfrm>
            <a:off x="822960" y="3017520"/>
            <a:ext cx="3017520" cy="1005840"/>
          </a:xfrm>
          <a:prstGeom prst="rect">
            <a:avLst/>
          </a:prstGeom>
          <a:noFill/>
          <a:ln/>
        </p:spPr>
        <p:txBody>
          <a:bodyPr wrap="square" lIns="0" tIns="0" rIns="0" bIns="0" rtlCol="0" anchor="t"/>
          <a:lstStyle/>
          <a:p>
            <a:pPr indent="0" marL="0">
              <a:buNone/>
            </a:pPr>
            <a:r>
              <a:rPr lang="en-US" sz="1600" b="1" dirty="0">
                <a:solidFill>
                  <a:srgbClr val="FFFFFF"/>
                </a:solidFill>
                <a:latin typeface="Arial" pitchFamily="34" charset="0"/>
                <a:ea typeface="Arial" pitchFamily="34" charset="-122"/>
                <a:cs typeface="Arial" pitchFamily="34" charset="-120"/>
              </a:rPr>
              <a:t>Aktorių scenos, Juozo pasakojimas pirmuoju asmeniu</a:t>
            </a:r>
            <a:endParaRPr lang="en-US" sz="1600" dirty="0"/>
          </a:p>
        </p:txBody>
      </p:sp>
      <p:sp>
        <p:nvSpPr>
          <p:cNvPr id="10" name="Shape 7"/>
          <p:cNvSpPr/>
          <p:nvPr/>
        </p:nvSpPr>
        <p:spPr>
          <a:xfrm>
            <a:off x="4297680" y="2194560"/>
            <a:ext cx="3520440" cy="2011680"/>
          </a:xfrm>
          <a:prstGeom prst="roundRect">
            <a:avLst>
              <a:gd name="adj" fmla="val 8182"/>
            </a:avLst>
          </a:prstGeom>
          <a:solidFill>
            <a:srgbClr val="1A211D"/>
          </a:solidFill>
          <a:ln w="12700">
            <a:solidFill>
              <a:srgbClr val="1A211D"/>
            </a:solidFill>
            <a:prstDash val="solid"/>
          </a:ln>
        </p:spPr>
      </p:sp>
      <p:sp>
        <p:nvSpPr>
          <p:cNvPr id="11" name="Text 8"/>
          <p:cNvSpPr txBox="1"/>
          <p:nvPr/>
        </p:nvSpPr>
        <p:spPr>
          <a:xfrm>
            <a:off x="4572000" y="2377440"/>
            <a:ext cx="3017520" cy="548640"/>
          </a:xfrm>
          <a:prstGeom prst="rect">
            <a:avLst/>
          </a:prstGeom>
          <a:noFill/>
          <a:ln/>
        </p:spPr>
        <p:txBody>
          <a:bodyPr wrap="square" lIns="0" tIns="0" rIns="0" bIns="0" rtlCol="0" anchor="t"/>
          <a:lstStyle/>
          <a:p>
            <a:pPr indent="0" marL="0">
              <a:buNone/>
            </a:pPr>
            <a:r>
              <a:rPr lang="en-US" sz="2800" dirty="0">
                <a:solidFill>
                  <a:srgbClr val="FFFFFF"/>
                </a:solidFill>
                <a:latin typeface="Impact" pitchFamily="34" charset="0"/>
                <a:ea typeface="Impact" pitchFamily="34" charset="-122"/>
                <a:cs typeface="Impact" pitchFamily="34" charset="-120"/>
              </a:rPr>
              <a:t>ŠALTINIAI</a:t>
            </a:r>
            <a:endParaRPr lang="en-US" sz="2800" dirty="0"/>
          </a:p>
        </p:txBody>
      </p:sp>
      <p:sp>
        <p:nvSpPr>
          <p:cNvPr id="12" name="Text 9"/>
          <p:cNvSpPr txBox="1"/>
          <p:nvPr/>
        </p:nvSpPr>
        <p:spPr>
          <a:xfrm>
            <a:off x="4572000" y="3017520"/>
            <a:ext cx="3017520" cy="1005840"/>
          </a:xfrm>
          <a:prstGeom prst="rect">
            <a:avLst/>
          </a:prstGeom>
          <a:noFill/>
          <a:ln/>
        </p:spPr>
        <p:txBody>
          <a:bodyPr wrap="square" lIns="0" tIns="0" rIns="0" bIns="0" rtlCol="0" anchor="t"/>
          <a:lstStyle/>
          <a:p>
            <a:pPr indent="0" marL="0">
              <a:buNone/>
            </a:pPr>
            <a:r>
              <a:rPr lang="en-US" sz="1600" b="1" dirty="0">
                <a:solidFill>
                  <a:srgbClr val="FFFFFF"/>
                </a:solidFill>
                <a:latin typeface="Arial" pitchFamily="34" charset="0"/>
                <a:ea typeface="Arial" pitchFamily="34" charset="-122"/>
                <a:cs typeface="Arial" pitchFamily="34" charset="-120"/>
              </a:rPr>
              <a:t>Laiškai, nuotraukos, štabo dienoraštis, dokumentai</a:t>
            </a:r>
            <a:endParaRPr lang="en-US" sz="1600" dirty="0"/>
          </a:p>
        </p:txBody>
      </p:sp>
      <p:sp>
        <p:nvSpPr>
          <p:cNvPr id="13" name="Shape 10"/>
          <p:cNvSpPr/>
          <p:nvPr/>
        </p:nvSpPr>
        <p:spPr>
          <a:xfrm>
            <a:off x="8046720" y="2194560"/>
            <a:ext cx="3520440" cy="2011680"/>
          </a:xfrm>
          <a:prstGeom prst="roundRect">
            <a:avLst>
              <a:gd name="adj" fmla="val 8182"/>
            </a:avLst>
          </a:prstGeom>
          <a:solidFill>
            <a:srgbClr val="FFCF3A"/>
          </a:solidFill>
          <a:ln w="12700">
            <a:solidFill>
              <a:srgbClr val="FFCF3A"/>
            </a:solidFill>
            <a:prstDash val="solid"/>
          </a:ln>
        </p:spPr>
      </p:sp>
      <p:sp>
        <p:nvSpPr>
          <p:cNvPr id="14" name="Text 11"/>
          <p:cNvSpPr txBox="1"/>
          <p:nvPr/>
        </p:nvSpPr>
        <p:spPr>
          <a:xfrm>
            <a:off x="8321040" y="2377440"/>
            <a:ext cx="3017520" cy="548640"/>
          </a:xfrm>
          <a:prstGeom prst="rect">
            <a:avLst/>
          </a:prstGeom>
          <a:noFill/>
          <a:ln/>
        </p:spPr>
        <p:txBody>
          <a:bodyPr wrap="square" lIns="0" tIns="0" rIns="0" bIns="0" rtlCol="0" anchor="t"/>
          <a:lstStyle/>
          <a:p>
            <a:pPr indent="0" marL="0">
              <a:buNone/>
            </a:pPr>
            <a:r>
              <a:rPr lang="en-US" sz="2800" dirty="0">
                <a:solidFill>
                  <a:srgbClr val="1A211D"/>
                </a:solidFill>
                <a:latin typeface="Impact" pitchFamily="34" charset="0"/>
                <a:ea typeface="Impact" pitchFamily="34" charset="-122"/>
                <a:cs typeface="Impact" pitchFamily="34" charset="-120"/>
              </a:rPr>
              <a:t>INTERPRETACIJA</a:t>
            </a:r>
            <a:endParaRPr lang="en-US" sz="2800" dirty="0"/>
          </a:p>
        </p:txBody>
      </p:sp>
      <p:sp>
        <p:nvSpPr>
          <p:cNvPr id="15" name="Text 12"/>
          <p:cNvSpPr txBox="1"/>
          <p:nvPr/>
        </p:nvSpPr>
        <p:spPr>
          <a:xfrm>
            <a:off x="8321040" y="3017520"/>
            <a:ext cx="3017520" cy="1005840"/>
          </a:xfrm>
          <a:prstGeom prst="rect">
            <a:avLst/>
          </a:prstGeom>
          <a:noFill/>
          <a:ln/>
        </p:spPr>
        <p:txBody>
          <a:bodyPr wrap="square" lIns="0" tIns="0" rIns="0" bIns="0" rtlCol="0" anchor="t"/>
          <a:lstStyle/>
          <a:p>
            <a:pPr indent="0" marL="0">
              <a:buNone/>
            </a:pPr>
            <a:r>
              <a:rPr lang="en-US" sz="1600" b="1" dirty="0">
                <a:solidFill>
                  <a:srgbClr val="1A211D"/>
                </a:solidFill>
                <a:latin typeface="Arial" pitchFamily="34" charset="0"/>
                <a:ea typeface="Arial" pitchFamily="34" charset="-122"/>
                <a:cs typeface="Arial" pitchFamily="34" charset="-120"/>
              </a:rPr>
              <a:t>Ką pasakoja vaikaitis, istorikas, tyrėjas</a:t>
            </a:r>
            <a:endParaRPr lang="en-US" sz="1600" dirty="0"/>
          </a:p>
        </p:txBody>
      </p:sp>
      <p:sp>
        <p:nvSpPr>
          <p:cNvPr id="16" name="Shape 13"/>
          <p:cNvSpPr/>
          <p:nvPr/>
        </p:nvSpPr>
        <p:spPr>
          <a:xfrm>
            <a:off x="548640" y="4480560"/>
            <a:ext cx="11064240" cy="1463040"/>
          </a:xfrm>
          <a:prstGeom prst="roundRect">
            <a:avLst>
              <a:gd name="adj" fmla="val 11250"/>
            </a:avLst>
          </a:prstGeom>
          <a:solidFill>
            <a:srgbClr val="F6F3EC"/>
          </a:solidFill>
          <a:ln w="12700">
            <a:solidFill>
              <a:srgbClr val="F6F3EC"/>
            </a:solidFill>
            <a:prstDash val="solid"/>
          </a:ln>
        </p:spPr>
      </p:sp>
      <p:pic>
        <p:nvPicPr>
          <p:cNvPr id="17" name="Image 1" descr="preencoded.png">    </p:cNvPr>
          <p:cNvPicPr>
            <a:picLocks noChangeAspect="1"/>
          </p:cNvPicPr>
          <p:nvPr/>
        </p:nvPicPr>
        <p:blipFill>
          <a:blip r:embed="rId2"/>
          <a:stretch>
            <a:fillRect/>
          </a:stretch>
        </p:blipFill>
        <p:spPr>
          <a:xfrm>
            <a:off x="822960" y="4754880"/>
            <a:ext cx="548640" cy="548640"/>
          </a:xfrm>
          <a:prstGeom prst="rect">
            <a:avLst/>
          </a:prstGeom>
        </p:spPr>
      </p:pic>
      <p:sp>
        <p:nvSpPr>
          <p:cNvPr id="18" name="Text 14"/>
          <p:cNvSpPr txBox="1"/>
          <p:nvPr/>
        </p:nvSpPr>
        <p:spPr>
          <a:xfrm>
            <a:off x="1600200" y="4480560"/>
            <a:ext cx="9784080" cy="1463040"/>
          </a:xfrm>
          <a:prstGeom prst="rect">
            <a:avLst/>
          </a:prstGeom>
          <a:noFill/>
          <a:ln/>
        </p:spPr>
        <p:txBody>
          <a:bodyPr wrap="square" lIns="0" tIns="0" rIns="0" bIns="0" rtlCol="0" anchor="ctr"/>
          <a:lstStyle/>
          <a:p>
            <a:pPr indent="0" marL="0">
              <a:buNone/>
            </a:pPr>
            <a:r>
              <a:rPr lang="en-US" sz="2800" dirty="0">
                <a:solidFill>
                  <a:srgbClr val="1A211D"/>
                </a:solidFill>
                <a:latin typeface="Impact" pitchFamily="34" charset="0"/>
                <a:ea typeface="Impact" pitchFamily="34" charset="-122"/>
                <a:cs typeface="Impact" pitchFamily="34" charset="-120"/>
              </a:rPr>
              <a:t>Filme Juozas kalba pirmuoju asmeniu. Ar tai jo paties žodžiai? Kaip tai patikrinti?</a:t>
            </a:r>
            <a:endParaRPr lang="en-US" sz="28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KETURI KAMPAI</a:t>
            </a:r>
            <a:endParaRPr lang="en-US" sz="4400" dirty="0"/>
          </a:p>
        </p:txBody>
      </p:sp>
      <p:pic>
        <p:nvPicPr>
          <p:cNvPr id="3" name="Image 0" descr="preencoded.png">    </p:cNvPr>
          <p:cNvPicPr>
            <a:picLocks noChangeAspect="1"/>
          </p:cNvPicPr>
          <p:nvPr/>
        </p:nvPicPr>
        <p:blipFill>
          <a:blip r:embed="rId1"/>
          <a:stretch>
            <a:fillRect/>
          </a:stretch>
        </p:blipFill>
        <p:spPr>
          <a:xfrm>
            <a:off x="548640" y="1417320"/>
            <a:ext cx="566928" cy="566928"/>
          </a:xfrm>
          <a:prstGeom prst="rect">
            <a:avLst/>
          </a:prstGeom>
        </p:spPr>
      </p:pic>
      <p:sp>
        <p:nvSpPr>
          <p:cNvPr id="4" name="Shape 1"/>
          <p:cNvSpPr/>
          <p:nvPr/>
        </p:nvSpPr>
        <p:spPr>
          <a:xfrm>
            <a:off x="1280160" y="150876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50876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8</a:t>
            </a:r>
            <a:endParaRPr lang="en-US" sz="1200" dirty="0"/>
          </a:p>
        </p:txBody>
      </p:sp>
      <p:sp>
        <p:nvSpPr>
          <p:cNvPr id="6" name="Text 3"/>
          <p:cNvSpPr txBox="1"/>
          <p:nvPr/>
        </p:nvSpPr>
        <p:spPr>
          <a:xfrm>
            <a:off x="3063240" y="150876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VISA KLASĖ · 5 MIN. · ATSISTOKITE</a:t>
            </a:r>
            <a:endParaRPr lang="en-US" sz="1200" dirty="0"/>
          </a:p>
        </p:txBody>
      </p:sp>
      <p:sp>
        <p:nvSpPr>
          <p:cNvPr id="7" name="Shape 4"/>
          <p:cNvSpPr/>
          <p:nvPr/>
        </p:nvSpPr>
        <p:spPr>
          <a:xfrm>
            <a:off x="548640" y="2240280"/>
            <a:ext cx="11064240" cy="1920240"/>
          </a:xfrm>
          <a:prstGeom prst="roundRect">
            <a:avLst>
              <a:gd name="adj" fmla="val 8571"/>
            </a:avLst>
          </a:prstGeom>
          <a:solidFill>
            <a:srgbClr val="1A211D"/>
          </a:solidFill>
          <a:ln w="12700">
            <a:solidFill>
              <a:srgbClr val="1A211D"/>
            </a:solidFill>
            <a:prstDash val="solid"/>
          </a:ln>
        </p:spPr>
      </p:sp>
      <p:sp>
        <p:nvSpPr>
          <p:cNvPr id="8" name="Text 5"/>
          <p:cNvSpPr txBox="1"/>
          <p:nvPr/>
        </p:nvSpPr>
        <p:spPr>
          <a:xfrm>
            <a:off x="914400" y="2423160"/>
            <a:ext cx="10332720" cy="1554480"/>
          </a:xfrm>
          <a:prstGeom prst="rect">
            <a:avLst/>
          </a:prstGeom>
          <a:noFill/>
          <a:ln/>
        </p:spPr>
        <p:txBody>
          <a:bodyPr wrap="square" lIns="0" tIns="0" rIns="0" bIns="0" rtlCol="0" anchor="t"/>
          <a:lstStyle/>
          <a:p>
            <a:pPr indent="0" marL="0">
              <a:lnSpc>
                <a:spcPct val="108000"/>
              </a:lnSpc>
              <a:buNone/>
            </a:pPr>
            <a:r>
              <a:rPr lang="en-US" sz="4000" i="1" dirty="0">
                <a:solidFill>
                  <a:srgbClr val="FFFFFF"/>
                </a:solidFill>
                <a:latin typeface="Georgia" pitchFamily="34" charset="0"/>
                <a:ea typeface="Georgia" pitchFamily="34" charset="-122"/>
                <a:cs typeface="Georgia" pitchFamily="34" charset="-120"/>
              </a:rPr>
              <a:t>„Genovaitės auka Lietuvai buvo ne mažesnė nei Juozo.“</a:t>
            </a:r>
            <a:endParaRPr lang="en-US" sz="4000" dirty="0"/>
          </a:p>
        </p:txBody>
      </p:sp>
      <p:sp>
        <p:nvSpPr>
          <p:cNvPr id="9" name="Shape 6"/>
          <p:cNvSpPr/>
          <p:nvPr/>
        </p:nvSpPr>
        <p:spPr>
          <a:xfrm>
            <a:off x="548640" y="4434840"/>
            <a:ext cx="2615184" cy="1463040"/>
          </a:xfrm>
          <a:prstGeom prst="roundRect">
            <a:avLst>
              <a:gd name="adj" fmla="val 11250"/>
            </a:avLst>
          </a:prstGeom>
          <a:solidFill>
            <a:srgbClr val="FFFFFF"/>
          </a:solidFill>
          <a:ln w="12700">
            <a:solidFill>
              <a:srgbClr val="FFFFFF"/>
            </a:solidFill>
            <a:prstDash val="solid"/>
          </a:ln>
        </p:spPr>
      </p:sp>
      <p:sp>
        <p:nvSpPr>
          <p:cNvPr id="10" name="Text 7"/>
          <p:cNvSpPr txBox="1"/>
          <p:nvPr/>
        </p:nvSpPr>
        <p:spPr>
          <a:xfrm>
            <a:off x="777240" y="4526280"/>
            <a:ext cx="548640" cy="731520"/>
          </a:xfrm>
          <a:prstGeom prst="rect">
            <a:avLst/>
          </a:prstGeom>
          <a:noFill/>
          <a:ln/>
        </p:spPr>
        <p:txBody>
          <a:bodyPr wrap="square" lIns="0" tIns="0" rIns="0" bIns="0" rtlCol="0" anchor="t"/>
          <a:lstStyle/>
          <a:p>
            <a:pPr indent="0" marL="0">
              <a:buNone/>
            </a:pPr>
            <a:r>
              <a:rPr lang="en-US" sz="4000" dirty="0">
                <a:solidFill>
                  <a:srgbClr val="FF4F3A"/>
                </a:solidFill>
                <a:latin typeface="Impact" pitchFamily="34" charset="0"/>
                <a:ea typeface="Impact" pitchFamily="34" charset="-122"/>
                <a:cs typeface="Impact" pitchFamily="34" charset="-120"/>
              </a:rPr>
              <a:t>1</a:t>
            </a:r>
            <a:endParaRPr lang="en-US" sz="4000" dirty="0"/>
          </a:p>
        </p:txBody>
      </p:sp>
      <p:sp>
        <p:nvSpPr>
          <p:cNvPr id="11" name="Text 8"/>
          <p:cNvSpPr txBox="1"/>
          <p:nvPr/>
        </p:nvSpPr>
        <p:spPr>
          <a:xfrm>
            <a:off x="777240" y="5257800"/>
            <a:ext cx="2286000" cy="502920"/>
          </a:xfrm>
          <a:prstGeom prst="rect">
            <a:avLst/>
          </a:prstGeom>
          <a:noFill/>
          <a:ln/>
        </p:spPr>
        <p:txBody>
          <a:bodyPr wrap="square" lIns="0" tIns="0" rIns="0" bIns="0" rtlCol="0" anchor="t"/>
          <a:lstStyle/>
          <a:p>
            <a:pPr indent="0" marL="0">
              <a:buNone/>
            </a:pPr>
            <a:r>
              <a:rPr lang="en-US" sz="1700" b="1" dirty="0">
                <a:solidFill>
                  <a:srgbClr val="1A211D"/>
                </a:solidFill>
                <a:latin typeface="Arial" pitchFamily="34" charset="0"/>
                <a:ea typeface="Arial" pitchFamily="34" charset="-122"/>
                <a:cs typeface="Arial" pitchFamily="34" charset="-120"/>
              </a:rPr>
              <a:t>Visiškai sutinku</a:t>
            </a:r>
            <a:endParaRPr lang="en-US" sz="1700" dirty="0"/>
          </a:p>
        </p:txBody>
      </p:sp>
      <p:sp>
        <p:nvSpPr>
          <p:cNvPr id="12" name="Shape 9"/>
          <p:cNvSpPr/>
          <p:nvPr/>
        </p:nvSpPr>
        <p:spPr>
          <a:xfrm>
            <a:off x="3364992" y="4434840"/>
            <a:ext cx="2615184" cy="1463040"/>
          </a:xfrm>
          <a:prstGeom prst="roundRect">
            <a:avLst>
              <a:gd name="adj" fmla="val 11250"/>
            </a:avLst>
          </a:prstGeom>
          <a:solidFill>
            <a:srgbClr val="FFFFFF"/>
          </a:solidFill>
          <a:ln w="12700">
            <a:solidFill>
              <a:srgbClr val="FFFFFF"/>
            </a:solidFill>
            <a:prstDash val="solid"/>
          </a:ln>
        </p:spPr>
      </p:sp>
      <p:sp>
        <p:nvSpPr>
          <p:cNvPr id="13" name="Text 10"/>
          <p:cNvSpPr txBox="1"/>
          <p:nvPr/>
        </p:nvSpPr>
        <p:spPr>
          <a:xfrm>
            <a:off x="3593592" y="4526280"/>
            <a:ext cx="548640" cy="731520"/>
          </a:xfrm>
          <a:prstGeom prst="rect">
            <a:avLst/>
          </a:prstGeom>
          <a:noFill/>
          <a:ln/>
        </p:spPr>
        <p:txBody>
          <a:bodyPr wrap="square" lIns="0" tIns="0" rIns="0" bIns="0" rtlCol="0" anchor="t"/>
          <a:lstStyle/>
          <a:p>
            <a:pPr indent="0" marL="0">
              <a:buNone/>
            </a:pPr>
            <a:r>
              <a:rPr lang="en-US" sz="4000" dirty="0">
                <a:solidFill>
                  <a:srgbClr val="FF4F3A"/>
                </a:solidFill>
                <a:latin typeface="Impact" pitchFamily="34" charset="0"/>
                <a:ea typeface="Impact" pitchFamily="34" charset="-122"/>
                <a:cs typeface="Impact" pitchFamily="34" charset="-120"/>
              </a:rPr>
              <a:t>2</a:t>
            </a:r>
            <a:endParaRPr lang="en-US" sz="4000" dirty="0"/>
          </a:p>
        </p:txBody>
      </p:sp>
      <p:sp>
        <p:nvSpPr>
          <p:cNvPr id="14" name="Text 11"/>
          <p:cNvSpPr txBox="1"/>
          <p:nvPr/>
        </p:nvSpPr>
        <p:spPr>
          <a:xfrm>
            <a:off x="3593592" y="5257800"/>
            <a:ext cx="2286000" cy="502920"/>
          </a:xfrm>
          <a:prstGeom prst="rect">
            <a:avLst/>
          </a:prstGeom>
          <a:noFill/>
          <a:ln/>
        </p:spPr>
        <p:txBody>
          <a:bodyPr wrap="square" lIns="0" tIns="0" rIns="0" bIns="0" rtlCol="0" anchor="t"/>
          <a:lstStyle/>
          <a:p>
            <a:pPr indent="0" marL="0">
              <a:buNone/>
            </a:pPr>
            <a:r>
              <a:rPr lang="en-US" sz="1700" b="1" dirty="0">
                <a:solidFill>
                  <a:srgbClr val="1A211D"/>
                </a:solidFill>
                <a:latin typeface="Arial" pitchFamily="34" charset="0"/>
                <a:ea typeface="Arial" pitchFamily="34" charset="-122"/>
                <a:cs typeface="Arial" pitchFamily="34" charset="-120"/>
              </a:rPr>
              <a:t>Sutinku</a:t>
            </a:r>
            <a:endParaRPr lang="en-US" sz="1700" dirty="0"/>
          </a:p>
        </p:txBody>
      </p:sp>
      <p:sp>
        <p:nvSpPr>
          <p:cNvPr id="15" name="Shape 12"/>
          <p:cNvSpPr/>
          <p:nvPr/>
        </p:nvSpPr>
        <p:spPr>
          <a:xfrm>
            <a:off x="6181344" y="4434840"/>
            <a:ext cx="2615184" cy="1463040"/>
          </a:xfrm>
          <a:prstGeom prst="roundRect">
            <a:avLst>
              <a:gd name="adj" fmla="val 11250"/>
            </a:avLst>
          </a:prstGeom>
          <a:solidFill>
            <a:srgbClr val="FFFFFF"/>
          </a:solidFill>
          <a:ln w="12700">
            <a:solidFill>
              <a:srgbClr val="FFFFFF"/>
            </a:solidFill>
            <a:prstDash val="solid"/>
          </a:ln>
        </p:spPr>
      </p:sp>
      <p:sp>
        <p:nvSpPr>
          <p:cNvPr id="16" name="Text 13"/>
          <p:cNvSpPr txBox="1"/>
          <p:nvPr/>
        </p:nvSpPr>
        <p:spPr>
          <a:xfrm>
            <a:off x="6409944" y="4526280"/>
            <a:ext cx="548640" cy="731520"/>
          </a:xfrm>
          <a:prstGeom prst="rect">
            <a:avLst/>
          </a:prstGeom>
          <a:noFill/>
          <a:ln/>
        </p:spPr>
        <p:txBody>
          <a:bodyPr wrap="square" lIns="0" tIns="0" rIns="0" bIns="0" rtlCol="0" anchor="t"/>
          <a:lstStyle/>
          <a:p>
            <a:pPr indent="0" marL="0">
              <a:buNone/>
            </a:pPr>
            <a:r>
              <a:rPr lang="en-US" sz="4000" dirty="0">
                <a:solidFill>
                  <a:srgbClr val="FF4F3A"/>
                </a:solidFill>
                <a:latin typeface="Impact" pitchFamily="34" charset="0"/>
                <a:ea typeface="Impact" pitchFamily="34" charset="-122"/>
                <a:cs typeface="Impact" pitchFamily="34" charset="-120"/>
              </a:rPr>
              <a:t>3</a:t>
            </a:r>
            <a:endParaRPr lang="en-US" sz="4000" dirty="0"/>
          </a:p>
        </p:txBody>
      </p:sp>
      <p:sp>
        <p:nvSpPr>
          <p:cNvPr id="17" name="Text 14"/>
          <p:cNvSpPr txBox="1"/>
          <p:nvPr/>
        </p:nvSpPr>
        <p:spPr>
          <a:xfrm>
            <a:off x="6409944" y="5257800"/>
            <a:ext cx="2286000" cy="502920"/>
          </a:xfrm>
          <a:prstGeom prst="rect">
            <a:avLst/>
          </a:prstGeom>
          <a:noFill/>
          <a:ln/>
        </p:spPr>
        <p:txBody>
          <a:bodyPr wrap="square" lIns="0" tIns="0" rIns="0" bIns="0" rtlCol="0" anchor="t"/>
          <a:lstStyle/>
          <a:p>
            <a:pPr indent="0" marL="0">
              <a:buNone/>
            </a:pPr>
            <a:r>
              <a:rPr lang="en-US" sz="1700" b="1" dirty="0">
                <a:solidFill>
                  <a:srgbClr val="1A211D"/>
                </a:solidFill>
                <a:latin typeface="Arial" pitchFamily="34" charset="0"/>
                <a:ea typeface="Arial" pitchFamily="34" charset="-122"/>
                <a:cs typeface="Arial" pitchFamily="34" charset="-120"/>
              </a:rPr>
              <a:t>Nesutinku</a:t>
            </a:r>
            <a:endParaRPr lang="en-US" sz="1700" dirty="0"/>
          </a:p>
        </p:txBody>
      </p:sp>
      <p:sp>
        <p:nvSpPr>
          <p:cNvPr id="18" name="Shape 15"/>
          <p:cNvSpPr/>
          <p:nvPr/>
        </p:nvSpPr>
        <p:spPr>
          <a:xfrm>
            <a:off x="8997696" y="4434840"/>
            <a:ext cx="2615184" cy="1463040"/>
          </a:xfrm>
          <a:prstGeom prst="roundRect">
            <a:avLst>
              <a:gd name="adj" fmla="val 11250"/>
            </a:avLst>
          </a:prstGeom>
          <a:solidFill>
            <a:srgbClr val="FFFFFF"/>
          </a:solidFill>
          <a:ln w="12700">
            <a:solidFill>
              <a:srgbClr val="FFFFFF"/>
            </a:solidFill>
            <a:prstDash val="solid"/>
          </a:ln>
        </p:spPr>
      </p:sp>
      <p:sp>
        <p:nvSpPr>
          <p:cNvPr id="19" name="Text 16"/>
          <p:cNvSpPr txBox="1"/>
          <p:nvPr/>
        </p:nvSpPr>
        <p:spPr>
          <a:xfrm>
            <a:off x="9226296" y="4526280"/>
            <a:ext cx="548640" cy="731520"/>
          </a:xfrm>
          <a:prstGeom prst="rect">
            <a:avLst/>
          </a:prstGeom>
          <a:noFill/>
          <a:ln/>
        </p:spPr>
        <p:txBody>
          <a:bodyPr wrap="square" lIns="0" tIns="0" rIns="0" bIns="0" rtlCol="0" anchor="t"/>
          <a:lstStyle/>
          <a:p>
            <a:pPr indent="0" marL="0">
              <a:buNone/>
            </a:pPr>
            <a:r>
              <a:rPr lang="en-US" sz="4000" dirty="0">
                <a:solidFill>
                  <a:srgbClr val="FF4F3A"/>
                </a:solidFill>
                <a:latin typeface="Impact" pitchFamily="34" charset="0"/>
                <a:ea typeface="Impact" pitchFamily="34" charset="-122"/>
                <a:cs typeface="Impact" pitchFamily="34" charset="-120"/>
              </a:rPr>
              <a:t>4</a:t>
            </a:r>
            <a:endParaRPr lang="en-US" sz="4000" dirty="0"/>
          </a:p>
        </p:txBody>
      </p:sp>
      <p:sp>
        <p:nvSpPr>
          <p:cNvPr id="20" name="Text 17"/>
          <p:cNvSpPr txBox="1"/>
          <p:nvPr/>
        </p:nvSpPr>
        <p:spPr>
          <a:xfrm>
            <a:off x="9226296" y="5257800"/>
            <a:ext cx="2286000" cy="502920"/>
          </a:xfrm>
          <a:prstGeom prst="rect">
            <a:avLst/>
          </a:prstGeom>
          <a:noFill/>
          <a:ln/>
        </p:spPr>
        <p:txBody>
          <a:bodyPr wrap="square" lIns="0" tIns="0" rIns="0" bIns="0" rtlCol="0" anchor="t"/>
          <a:lstStyle/>
          <a:p>
            <a:pPr indent="0" marL="0">
              <a:buNone/>
            </a:pPr>
            <a:r>
              <a:rPr lang="en-US" sz="1700" b="1" dirty="0">
                <a:solidFill>
                  <a:srgbClr val="1A211D"/>
                </a:solidFill>
                <a:latin typeface="Arial" pitchFamily="34" charset="0"/>
                <a:ea typeface="Arial" pitchFamily="34" charset="-122"/>
                <a:cs typeface="Arial" pitchFamily="34" charset="-120"/>
              </a:rPr>
              <a:t>Visiškai nesutinku</a:t>
            </a:r>
            <a:endParaRPr lang="en-US" sz="17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1A211D"/>
                </a:solidFill>
                <a:latin typeface="Courier New"/>
                <a:ea typeface="Courier New"/>
                <a:cs typeface="Courier New"/>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FFFFFF"/>
                </a:solidFill>
                <a:latin typeface="Impact" pitchFamily="34" charset="0"/>
                <a:ea typeface="Impact" pitchFamily="34" charset="-122"/>
                <a:cs typeface="Impact" pitchFamily="34" charset="-120"/>
              </a:rPr>
              <a:t>DIDIEJI KLAUSIMAI</a:t>
            </a:r>
            <a:endParaRPr lang="en-US" sz="4400" dirty="0"/>
          </a:p>
        </p:txBody>
      </p:sp>
      <p:sp>
        <p:nvSpPr>
          <p:cNvPr id="3" name="Shape 1"/>
          <p:cNvSpPr/>
          <p:nvPr/>
        </p:nvSpPr>
        <p:spPr>
          <a:xfrm>
            <a:off x="548640" y="1463040"/>
            <a:ext cx="11064240" cy="777240"/>
          </a:xfrm>
          <a:prstGeom prst="roundRect">
            <a:avLst>
              <a:gd name="adj" fmla="val 21176"/>
            </a:avLst>
          </a:prstGeom>
          <a:solidFill>
            <a:srgbClr val="24302A"/>
          </a:solidFill>
          <a:ln w="12700">
            <a:solidFill>
              <a:srgbClr val="24302A"/>
            </a:solidFill>
            <a:prstDash val="solid"/>
          </a:ln>
        </p:spPr>
      </p:sp>
      <p:sp>
        <p:nvSpPr>
          <p:cNvPr id="4" name="Text 2"/>
          <p:cNvSpPr txBox="1"/>
          <p:nvPr/>
        </p:nvSpPr>
        <p:spPr>
          <a:xfrm>
            <a:off x="777240" y="1463040"/>
            <a:ext cx="822960" cy="777240"/>
          </a:xfrm>
          <a:prstGeom prst="rect">
            <a:avLst/>
          </a:prstGeom>
          <a:noFill/>
          <a:ln/>
        </p:spPr>
        <p:txBody>
          <a:bodyPr wrap="square" lIns="0" tIns="0" rIns="0" bIns="0" rtlCol="0" anchor="ctr"/>
          <a:lstStyle/>
          <a:p>
            <a:pPr indent="0" marL="0">
              <a:buNone/>
            </a:pPr>
            <a:r>
              <a:rPr lang="en-US" sz="3200" dirty="0">
                <a:solidFill>
                  <a:srgbClr val="FF4F3A"/>
                </a:solidFill>
                <a:latin typeface="Impact" pitchFamily="34" charset="0"/>
                <a:ea typeface="Impact" pitchFamily="34" charset="-122"/>
                <a:cs typeface="Impact" pitchFamily="34" charset="-120"/>
              </a:rPr>
              <a:t>01</a:t>
            </a:r>
            <a:endParaRPr lang="en-US" sz="3200" dirty="0"/>
          </a:p>
        </p:txBody>
      </p:sp>
      <p:sp>
        <p:nvSpPr>
          <p:cNvPr id="5" name="Text 3"/>
          <p:cNvSpPr txBox="1"/>
          <p:nvPr/>
        </p:nvSpPr>
        <p:spPr>
          <a:xfrm>
            <a:off x="1691640" y="1463040"/>
            <a:ext cx="9784080" cy="77724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Ką apie Juozą pasako jo laiškai, ko nepasako dokumentai?</a:t>
            </a:r>
            <a:endParaRPr lang="en-US" sz="1900" dirty="0"/>
          </a:p>
        </p:txBody>
      </p:sp>
      <p:sp>
        <p:nvSpPr>
          <p:cNvPr id="6" name="Shape 4"/>
          <p:cNvSpPr/>
          <p:nvPr/>
        </p:nvSpPr>
        <p:spPr>
          <a:xfrm>
            <a:off x="548640" y="2377440"/>
            <a:ext cx="11064240" cy="777240"/>
          </a:xfrm>
          <a:prstGeom prst="roundRect">
            <a:avLst>
              <a:gd name="adj" fmla="val 21176"/>
            </a:avLst>
          </a:prstGeom>
          <a:solidFill>
            <a:srgbClr val="2E3B32"/>
          </a:solidFill>
          <a:ln w="12700">
            <a:solidFill>
              <a:srgbClr val="2E3B32"/>
            </a:solidFill>
            <a:prstDash val="solid"/>
          </a:ln>
        </p:spPr>
      </p:sp>
      <p:sp>
        <p:nvSpPr>
          <p:cNvPr id="7" name="Text 5"/>
          <p:cNvSpPr txBox="1"/>
          <p:nvPr/>
        </p:nvSpPr>
        <p:spPr>
          <a:xfrm>
            <a:off x="777240" y="2377440"/>
            <a:ext cx="822960" cy="777240"/>
          </a:xfrm>
          <a:prstGeom prst="rect">
            <a:avLst/>
          </a:prstGeom>
          <a:noFill/>
          <a:ln/>
        </p:spPr>
        <p:txBody>
          <a:bodyPr wrap="square" lIns="0" tIns="0" rIns="0" bIns="0" rtlCol="0" anchor="ctr"/>
          <a:lstStyle/>
          <a:p>
            <a:pPr indent="0" marL="0">
              <a:buNone/>
            </a:pPr>
            <a:r>
              <a:rPr lang="en-US" sz="3200" dirty="0">
                <a:solidFill>
                  <a:srgbClr val="FF4F3A"/>
                </a:solidFill>
                <a:latin typeface="Impact" pitchFamily="34" charset="0"/>
                <a:ea typeface="Impact" pitchFamily="34" charset="-122"/>
                <a:cs typeface="Impact" pitchFamily="34" charset="-120"/>
              </a:rPr>
              <a:t>02</a:t>
            </a:r>
            <a:endParaRPr lang="en-US" sz="3200" dirty="0"/>
          </a:p>
        </p:txBody>
      </p:sp>
      <p:sp>
        <p:nvSpPr>
          <p:cNvPr id="8" name="Text 6"/>
          <p:cNvSpPr txBox="1"/>
          <p:nvPr/>
        </p:nvSpPr>
        <p:spPr>
          <a:xfrm>
            <a:off x="1691640" y="2377440"/>
            <a:ext cx="9784080" cy="77724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Jis sakė: „Nenoriu partizanų, kurie ateitų vien iš patriotizmo. Priimu tik tuos, kuriems kito kelio neliko.“ Kodėl?</a:t>
            </a:r>
            <a:endParaRPr lang="en-US" sz="1900" dirty="0"/>
          </a:p>
        </p:txBody>
      </p:sp>
      <p:sp>
        <p:nvSpPr>
          <p:cNvPr id="9" name="Shape 7"/>
          <p:cNvSpPr/>
          <p:nvPr/>
        </p:nvSpPr>
        <p:spPr>
          <a:xfrm>
            <a:off x="548640" y="3291840"/>
            <a:ext cx="11064240" cy="777240"/>
          </a:xfrm>
          <a:prstGeom prst="roundRect">
            <a:avLst>
              <a:gd name="adj" fmla="val 21176"/>
            </a:avLst>
          </a:prstGeom>
          <a:solidFill>
            <a:srgbClr val="24302A"/>
          </a:solidFill>
          <a:ln w="12700">
            <a:solidFill>
              <a:srgbClr val="24302A"/>
            </a:solidFill>
            <a:prstDash val="solid"/>
          </a:ln>
        </p:spPr>
      </p:sp>
      <p:sp>
        <p:nvSpPr>
          <p:cNvPr id="10" name="Text 8"/>
          <p:cNvSpPr txBox="1"/>
          <p:nvPr/>
        </p:nvSpPr>
        <p:spPr>
          <a:xfrm>
            <a:off x="777240" y="3291840"/>
            <a:ext cx="822960" cy="777240"/>
          </a:xfrm>
          <a:prstGeom prst="rect">
            <a:avLst/>
          </a:prstGeom>
          <a:noFill/>
          <a:ln/>
        </p:spPr>
        <p:txBody>
          <a:bodyPr wrap="square" lIns="0" tIns="0" rIns="0" bIns="0" rtlCol="0" anchor="ctr"/>
          <a:lstStyle/>
          <a:p>
            <a:pPr indent="0" marL="0">
              <a:buNone/>
            </a:pPr>
            <a:r>
              <a:rPr lang="en-US" sz="3200" dirty="0">
                <a:solidFill>
                  <a:srgbClr val="FF4F3A"/>
                </a:solidFill>
                <a:latin typeface="Impact" pitchFamily="34" charset="0"/>
                <a:ea typeface="Impact" pitchFamily="34" charset="-122"/>
                <a:cs typeface="Impact" pitchFamily="34" charset="-120"/>
              </a:rPr>
              <a:t>03</a:t>
            </a:r>
            <a:endParaRPr lang="en-US" sz="3200" dirty="0"/>
          </a:p>
        </p:txBody>
      </p:sp>
      <p:sp>
        <p:nvSpPr>
          <p:cNvPr id="11" name="Text 9"/>
          <p:cNvSpPr txBox="1"/>
          <p:nvPr/>
        </p:nvSpPr>
        <p:spPr>
          <a:xfrm>
            <a:off x="1691640" y="3291840"/>
            <a:ext cx="9784080" cy="77724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Ar verta kovoti, kai beveik nėra vilties laimėti?</a:t>
            </a:r>
            <a:endParaRPr lang="en-US" sz="1900" dirty="0"/>
          </a:p>
        </p:txBody>
      </p:sp>
      <p:sp>
        <p:nvSpPr>
          <p:cNvPr id="12" name="Shape 10"/>
          <p:cNvSpPr/>
          <p:nvPr/>
        </p:nvSpPr>
        <p:spPr>
          <a:xfrm>
            <a:off x="548640" y="4206240"/>
            <a:ext cx="11064240" cy="777240"/>
          </a:xfrm>
          <a:prstGeom prst="roundRect">
            <a:avLst>
              <a:gd name="adj" fmla="val 21176"/>
            </a:avLst>
          </a:prstGeom>
          <a:solidFill>
            <a:srgbClr val="2E3B32"/>
          </a:solidFill>
          <a:ln w="12700">
            <a:solidFill>
              <a:srgbClr val="2E3B32"/>
            </a:solidFill>
            <a:prstDash val="solid"/>
          </a:ln>
        </p:spPr>
      </p:sp>
      <p:sp>
        <p:nvSpPr>
          <p:cNvPr id="13" name="Text 11"/>
          <p:cNvSpPr txBox="1"/>
          <p:nvPr/>
        </p:nvSpPr>
        <p:spPr>
          <a:xfrm>
            <a:off x="777240" y="4206240"/>
            <a:ext cx="822960" cy="777240"/>
          </a:xfrm>
          <a:prstGeom prst="rect">
            <a:avLst/>
          </a:prstGeom>
          <a:noFill/>
          <a:ln/>
        </p:spPr>
        <p:txBody>
          <a:bodyPr wrap="square" lIns="0" tIns="0" rIns="0" bIns="0" rtlCol="0" anchor="ctr"/>
          <a:lstStyle/>
          <a:p>
            <a:pPr indent="0" marL="0">
              <a:buNone/>
            </a:pPr>
            <a:r>
              <a:rPr lang="en-US" sz="3200" dirty="0">
                <a:solidFill>
                  <a:srgbClr val="FF4F3A"/>
                </a:solidFill>
                <a:latin typeface="Impact" pitchFamily="34" charset="0"/>
                <a:ea typeface="Impact" pitchFamily="34" charset="-122"/>
                <a:cs typeface="Impact" pitchFamily="34" charset="-120"/>
              </a:rPr>
              <a:t>04</a:t>
            </a:r>
            <a:endParaRPr lang="en-US" sz="3200" dirty="0"/>
          </a:p>
        </p:txBody>
      </p:sp>
      <p:sp>
        <p:nvSpPr>
          <p:cNvPr id="14" name="Text 12"/>
          <p:cNvSpPr txBox="1"/>
          <p:nvPr/>
        </p:nvSpPr>
        <p:spPr>
          <a:xfrm>
            <a:off x="1691640" y="4206240"/>
            <a:ext cx="9784080" cy="77724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Kokia buvo jo ir partizanų idėja apie Lietuvą – ir ar ji išsipildė?</a:t>
            </a:r>
            <a:endParaRPr lang="en-US" sz="1900" dirty="0"/>
          </a:p>
        </p:txBody>
      </p:sp>
      <p:sp>
        <p:nvSpPr>
          <p:cNvPr id="15" name="Shape 13"/>
          <p:cNvSpPr/>
          <p:nvPr/>
        </p:nvSpPr>
        <p:spPr>
          <a:xfrm>
            <a:off x="548640" y="5120640"/>
            <a:ext cx="11064240" cy="777240"/>
          </a:xfrm>
          <a:prstGeom prst="roundRect">
            <a:avLst>
              <a:gd name="adj" fmla="val 21176"/>
            </a:avLst>
          </a:prstGeom>
          <a:solidFill>
            <a:srgbClr val="24302A"/>
          </a:solidFill>
          <a:ln w="12700">
            <a:solidFill>
              <a:srgbClr val="24302A"/>
            </a:solidFill>
            <a:prstDash val="solid"/>
          </a:ln>
        </p:spPr>
      </p:sp>
      <p:sp>
        <p:nvSpPr>
          <p:cNvPr id="16" name="Text 14"/>
          <p:cNvSpPr txBox="1"/>
          <p:nvPr/>
        </p:nvSpPr>
        <p:spPr>
          <a:xfrm>
            <a:off x="777240" y="5120640"/>
            <a:ext cx="822960" cy="777240"/>
          </a:xfrm>
          <a:prstGeom prst="rect">
            <a:avLst/>
          </a:prstGeom>
          <a:noFill/>
          <a:ln/>
        </p:spPr>
        <p:txBody>
          <a:bodyPr wrap="square" lIns="0" tIns="0" rIns="0" bIns="0" rtlCol="0" anchor="ctr"/>
          <a:lstStyle/>
          <a:p>
            <a:pPr indent="0" marL="0">
              <a:buNone/>
            </a:pPr>
            <a:r>
              <a:rPr lang="en-US" sz="3200" dirty="0">
                <a:solidFill>
                  <a:srgbClr val="FF4F3A"/>
                </a:solidFill>
                <a:latin typeface="Impact" pitchFamily="34" charset="0"/>
                <a:ea typeface="Impact" pitchFamily="34" charset="-122"/>
                <a:cs typeface="Impact" pitchFamily="34" charset="-120"/>
              </a:rPr>
              <a:t>05</a:t>
            </a:r>
            <a:endParaRPr lang="en-US" sz="3200" dirty="0"/>
          </a:p>
        </p:txBody>
      </p:sp>
      <p:sp>
        <p:nvSpPr>
          <p:cNvPr id="17" name="Text 15"/>
          <p:cNvSpPr txBox="1"/>
          <p:nvPr/>
        </p:nvSpPr>
        <p:spPr>
          <a:xfrm>
            <a:off x="1691640" y="5120640"/>
            <a:ext cx="9784080" cy="77724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Ką jums asmeniškai sako ši istorija šiandien?</a:t>
            </a:r>
            <a:endParaRPr lang="en-US" sz="19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AA19C"/>
                </a:solidFill>
                <a:latin typeface="Courier New"/>
                <a:ea typeface="Courier New"/>
                <a:cs typeface="Courier New"/>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SUSIKURK SAVO SLAPYVARDĮ</a:t>
            </a:r>
            <a:endParaRPr lang="en-US" sz="4400" dirty="0"/>
          </a:p>
        </p:txBody>
      </p:sp>
      <p:pic>
        <p:nvPicPr>
          <p:cNvPr id="3" name="Image 0" descr="preencoded.png">    </p:cNvPr>
          <p:cNvPicPr>
            <a:picLocks noChangeAspect="1"/>
          </p:cNvPicPr>
          <p:nvPr/>
        </p:nvPicPr>
        <p:blipFill>
          <a:blip r:embed="rId1"/>
          <a:stretch>
            <a:fillRect/>
          </a:stretch>
        </p:blipFill>
        <p:spPr>
          <a:xfrm>
            <a:off x="548640" y="1417320"/>
            <a:ext cx="566928" cy="566928"/>
          </a:xfrm>
          <a:prstGeom prst="rect">
            <a:avLst/>
          </a:prstGeom>
        </p:spPr>
      </p:pic>
      <p:sp>
        <p:nvSpPr>
          <p:cNvPr id="4" name="Shape 1"/>
          <p:cNvSpPr/>
          <p:nvPr/>
        </p:nvSpPr>
        <p:spPr>
          <a:xfrm>
            <a:off x="1280160" y="150876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50876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9</a:t>
            </a:r>
            <a:endParaRPr lang="en-US" sz="1200" dirty="0"/>
          </a:p>
        </p:txBody>
      </p:sp>
      <p:sp>
        <p:nvSpPr>
          <p:cNvPr id="6" name="Text 3"/>
          <p:cNvSpPr txBox="1"/>
          <p:nvPr/>
        </p:nvSpPr>
        <p:spPr>
          <a:xfrm>
            <a:off x="3063240" y="150876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KIEKVIENAS · 4 MIN. ARBA NAMUOSE</a:t>
            </a:r>
            <a:endParaRPr lang="en-US" sz="1200" dirty="0"/>
          </a:p>
        </p:txBody>
      </p:sp>
      <p:sp>
        <p:nvSpPr>
          <p:cNvPr id="7" name="Shape 4"/>
          <p:cNvSpPr/>
          <p:nvPr/>
        </p:nvSpPr>
        <p:spPr>
          <a:xfrm>
            <a:off x="548640" y="2194560"/>
            <a:ext cx="2103120" cy="1920240"/>
          </a:xfrm>
          <a:prstGeom prst="roundRect">
            <a:avLst>
              <a:gd name="adj" fmla="val 8571"/>
            </a:avLst>
          </a:prstGeom>
          <a:solidFill>
            <a:srgbClr val="1A211D"/>
          </a:solidFill>
          <a:ln w="12700">
            <a:solidFill>
              <a:srgbClr val="1A211D"/>
            </a:solidFill>
            <a:prstDash val="solid"/>
          </a:ln>
        </p:spPr>
      </p:sp>
      <p:sp>
        <p:nvSpPr>
          <p:cNvPr id="8" name="Text 5"/>
          <p:cNvSpPr txBox="1"/>
          <p:nvPr/>
        </p:nvSpPr>
        <p:spPr>
          <a:xfrm>
            <a:off x="685800" y="2286000"/>
            <a:ext cx="1874520" cy="457200"/>
          </a:xfrm>
          <a:prstGeom prst="rect">
            <a:avLst/>
          </a:prstGeom>
          <a:noFill/>
          <a:ln/>
        </p:spPr>
        <p:txBody>
          <a:bodyPr wrap="square" lIns="0" tIns="0" rIns="0" bIns="0" rtlCol="0" anchor="t"/>
          <a:lstStyle/>
          <a:p>
            <a:pPr indent="0" marL="0">
              <a:buNone/>
            </a:pPr>
            <a:r>
              <a:rPr lang="en-US" sz="2100" dirty="0">
                <a:solidFill>
                  <a:srgbClr val="FFCF3A"/>
                </a:solidFill>
                <a:latin typeface="Impact" pitchFamily="34" charset="0"/>
                <a:ea typeface="Impact" pitchFamily="34" charset="-122"/>
                <a:cs typeface="Impact" pitchFamily="34" charset="-120"/>
              </a:rPr>
              <a:t>KAZIMIERAITIS</a:t>
            </a:r>
            <a:endParaRPr lang="en-US" sz="2100" dirty="0"/>
          </a:p>
        </p:txBody>
      </p:sp>
      <p:sp>
        <p:nvSpPr>
          <p:cNvPr id="9" name="Text 6"/>
          <p:cNvSpPr txBox="1"/>
          <p:nvPr/>
        </p:nvSpPr>
        <p:spPr>
          <a:xfrm>
            <a:off x="685800" y="2743200"/>
            <a:ext cx="1874520" cy="274320"/>
          </a:xfrm>
          <a:prstGeom prst="rect">
            <a:avLst/>
          </a:prstGeom>
          <a:noFill/>
          <a:ln/>
        </p:spPr>
        <p:txBody>
          <a:bodyPr wrap="square" lIns="0" tIns="0" rIns="0" bIns="0" rtlCol="0" anchor="t"/>
          <a:lstStyle/>
          <a:p>
            <a:pPr indent="0" marL="0">
              <a:buNone/>
            </a:pPr>
            <a:r>
              <a:rPr lang="en-US" sz="900" b="1" dirty="0">
                <a:solidFill>
                  <a:srgbClr val="FFFFFF"/>
                </a:solidFill>
                <a:latin typeface="Courier New" pitchFamily="34" charset="0"/>
                <a:ea typeface="Courier New" pitchFamily="34" charset="-122"/>
                <a:cs typeface="Courier New" pitchFamily="34" charset="-120"/>
              </a:rPr>
              <a:t>Juozas Vitkus</a:t>
            </a:r>
            <a:endParaRPr lang="en-US" sz="900" dirty="0"/>
          </a:p>
        </p:txBody>
      </p:sp>
      <p:sp>
        <p:nvSpPr>
          <p:cNvPr id="10" name="Text 7"/>
          <p:cNvSpPr txBox="1"/>
          <p:nvPr/>
        </p:nvSpPr>
        <p:spPr>
          <a:xfrm>
            <a:off x="685800" y="3108960"/>
            <a:ext cx="1874520" cy="914400"/>
          </a:xfrm>
          <a:prstGeom prst="rect">
            <a:avLst/>
          </a:prstGeom>
          <a:noFill/>
          <a:ln/>
        </p:spPr>
        <p:txBody>
          <a:bodyPr wrap="square" lIns="0" tIns="0" rIns="0" bIns="0" rtlCol="0" anchor="t"/>
          <a:lstStyle/>
          <a:p>
            <a:pPr indent="0" marL="0">
              <a:buNone/>
            </a:pPr>
            <a:r>
              <a:rPr lang="en-US" sz="1600" b="1" dirty="0">
                <a:solidFill>
                  <a:srgbClr val="FFFFFF"/>
                </a:solidFill>
                <a:latin typeface="Arial" pitchFamily="34" charset="0"/>
                <a:ea typeface="Arial" pitchFamily="34" charset="-122"/>
                <a:cs typeface="Arial" pitchFamily="34" charset="-120"/>
              </a:rPr>
              <a:t>Tikėjimas</a:t>
            </a:r>
            <a:endParaRPr lang="en-US" sz="1600" dirty="0"/>
          </a:p>
        </p:txBody>
      </p:sp>
      <p:sp>
        <p:nvSpPr>
          <p:cNvPr id="11" name="Shape 8"/>
          <p:cNvSpPr/>
          <p:nvPr/>
        </p:nvSpPr>
        <p:spPr>
          <a:xfrm>
            <a:off x="2788920" y="2194560"/>
            <a:ext cx="2103120" cy="1920240"/>
          </a:xfrm>
          <a:prstGeom prst="roundRect">
            <a:avLst>
              <a:gd name="adj" fmla="val 8571"/>
            </a:avLst>
          </a:prstGeom>
          <a:solidFill>
            <a:srgbClr val="FFFFFF"/>
          </a:solidFill>
          <a:ln w="12700">
            <a:solidFill>
              <a:srgbClr val="FFFFFF"/>
            </a:solidFill>
            <a:prstDash val="solid"/>
          </a:ln>
        </p:spPr>
      </p:sp>
      <p:sp>
        <p:nvSpPr>
          <p:cNvPr id="12" name="Text 9"/>
          <p:cNvSpPr txBox="1"/>
          <p:nvPr/>
        </p:nvSpPr>
        <p:spPr>
          <a:xfrm>
            <a:off x="2926080" y="2286000"/>
            <a:ext cx="1874520" cy="457200"/>
          </a:xfrm>
          <a:prstGeom prst="rect">
            <a:avLst/>
          </a:prstGeom>
          <a:noFill/>
          <a:ln/>
        </p:spPr>
        <p:txBody>
          <a:bodyPr wrap="square" lIns="0" tIns="0" rIns="0" bIns="0" rtlCol="0" anchor="t"/>
          <a:lstStyle/>
          <a:p>
            <a:pPr indent="0" marL="0">
              <a:buNone/>
            </a:pPr>
            <a:r>
              <a:rPr lang="en-US" sz="2100" dirty="0">
                <a:solidFill>
                  <a:srgbClr val="FF4F3A"/>
                </a:solidFill>
                <a:latin typeface="Impact" pitchFamily="34" charset="0"/>
                <a:ea typeface="Impact" pitchFamily="34" charset="-122"/>
                <a:cs typeface="Impact" pitchFamily="34" charset="-120"/>
              </a:rPr>
              <a:t>VANAGAS</a:t>
            </a:r>
            <a:endParaRPr lang="en-US" sz="2100" dirty="0"/>
          </a:p>
        </p:txBody>
      </p:sp>
      <p:sp>
        <p:nvSpPr>
          <p:cNvPr id="13" name="Text 10"/>
          <p:cNvSpPr txBox="1"/>
          <p:nvPr/>
        </p:nvSpPr>
        <p:spPr>
          <a:xfrm>
            <a:off x="2926080" y="2743200"/>
            <a:ext cx="1874520" cy="274320"/>
          </a:xfrm>
          <a:prstGeom prst="rect">
            <a:avLst/>
          </a:prstGeom>
          <a:noFill/>
          <a:ln/>
        </p:spPr>
        <p:txBody>
          <a:bodyPr wrap="square" lIns="0" tIns="0" rIns="0" bIns="0" rtlCol="0" anchor="t"/>
          <a:lstStyle/>
          <a:p>
            <a:pPr indent="0" marL="0">
              <a:buNone/>
            </a:pPr>
            <a:r>
              <a:rPr lang="en-US" sz="900" b="1" dirty="0">
                <a:solidFill>
                  <a:srgbClr val="3E4E42"/>
                </a:solidFill>
                <a:latin typeface="Courier New" pitchFamily="34" charset="0"/>
                <a:ea typeface="Courier New" pitchFamily="34" charset="-122"/>
                <a:cs typeface="Courier New" pitchFamily="34" charset="-120"/>
              </a:rPr>
              <a:t>Adolfas Ramanauskas</a:t>
            </a:r>
            <a:endParaRPr lang="en-US" sz="900" dirty="0"/>
          </a:p>
        </p:txBody>
      </p:sp>
      <p:sp>
        <p:nvSpPr>
          <p:cNvPr id="14" name="Text 11"/>
          <p:cNvSpPr txBox="1"/>
          <p:nvPr/>
        </p:nvSpPr>
        <p:spPr>
          <a:xfrm>
            <a:off x="2926080" y="3108960"/>
            <a:ext cx="1874520" cy="914400"/>
          </a:xfrm>
          <a:prstGeom prst="rect">
            <a:avLst/>
          </a:prstGeom>
          <a:noFill/>
          <a:ln/>
        </p:spPr>
        <p:txBody>
          <a:bodyPr wrap="square" lIns="0" tIns="0" rIns="0" bIns="0" rtlCol="0" anchor="t"/>
          <a:lstStyle/>
          <a:p>
            <a:pPr indent="0" marL="0">
              <a:buNone/>
            </a:pPr>
            <a:r>
              <a:rPr lang="en-US" sz="1600" b="1" dirty="0">
                <a:solidFill>
                  <a:srgbClr val="1A211D"/>
                </a:solidFill>
                <a:latin typeface="Arial" pitchFamily="34" charset="0"/>
                <a:ea typeface="Arial" pitchFamily="34" charset="-122"/>
                <a:cs typeface="Arial" pitchFamily="34" charset="-120"/>
              </a:rPr>
              <a:t>Gamta</a:t>
            </a:r>
            <a:endParaRPr lang="en-US" sz="1600" dirty="0"/>
          </a:p>
        </p:txBody>
      </p:sp>
      <p:sp>
        <p:nvSpPr>
          <p:cNvPr id="15" name="Shape 12"/>
          <p:cNvSpPr/>
          <p:nvPr/>
        </p:nvSpPr>
        <p:spPr>
          <a:xfrm>
            <a:off x="5029200" y="2194560"/>
            <a:ext cx="2103120" cy="1920240"/>
          </a:xfrm>
          <a:prstGeom prst="roundRect">
            <a:avLst>
              <a:gd name="adj" fmla="val 8571"/>
            </a:avLst>
          </a:prstGeom>
          <a:solidFill>
            <a:srgbClr val="FFFFFF"/>
          </a:solidFill>
          <a:ln w="12700">
            <a:solidFill>
              <a:srgbClr val="FFFFFF"/>
            </a:solidFill>
            <a:prstDash val="solid"/>
          </a:ln>
        </p:spPr>
      </p:sp>
      <p:sp>
        <p:nvSpPr>
          <p:cNvPr id="16" name="Text 13"/>
          <p:cNvSpPr txBox="1"/>
          <p:nvPr/>
        </p:nvSpPr>
        <p:spPr>
          <a:xfrm>
            <a:off x="5166360" y="2286000"/>
            <a:ext cx="1874520" cy="457200"/>
          </a:xfrm>
          <a:prstGeom prst="rect">
            <a:avLst/>
          </a:prstGeom>
          <a:noFill/>
          <a:ln/>
        </p:spPr>
        <p:txBody>
          <a:bodyPr wrap="square" lIns="0" tIns="0" rIns="0" bIns="0" rtlCol="0" anchor="t"/>
          <a:lstStyle/>
          <a:p>
            <a:pPr indent="0" marL="0">
              <a:buNone/>
            </a:pPr>
            <a:r>
              <a:rPr lang="en-US" sz="2100" dirty="0">
                <a:solidFill>
                  <a:srgbClr val="FF4F3A"/>
                </a:solidFill>
                <a:latin typeface="Impact" pitchFamily="34" charset="0"/>
                <a:ea typeface="Impact" pitchFamily="34" charset="-122"/>
                <a:cs typeface="Impact" pitchFamily="34" charset="-120"/>
              </a:rPr>
              <a:t>DZŪKAS</a:t>
            </a:r>
            <a:endParaRPr lang="en-US" sz="2100" dirty="0"/>
          </a:p>
        </p:txBody>
      </p:sp>
      <p:sp>
        <p:nvSpPr>
          <p:cNvPr id="17" name="Text 14"/>
          <p:cNvSpPr txBox="1"/>
          <p:nvPr/>
        </p:nvSpPr>
        <p:spPr>
          <a:xfrm>
            <a:off x="5166360" y="2743200"/>
            <a:ext cx="1874520" cy="274320"/>
          </a:xfrm>
          <a:prstGeom prst="rect">
            <a:avLst/>
          </a:prstGeom>
          <a:noFill/>
          <a:ln/>
        </p:spPr>
        <p:txBody>
          <a:bodyPr wrap="square" lIns="0" tIns="0" rIns="0" bIns="0" rtlCol="0" anchor="t"/>
          <a:lstStyle/>
          <a:p>
            <a:pPr indent="0" marL="0">
              <a:buNone/>
            </a:pPr>
            <a:r>
              <a:rPr lang="en-US" sz="900" b="1" dirty="0">
                <a:solidFill>
                  <a:srgbClr val="3E4E42"/>
                </a:solidFill>
                <a:latin typeface="Courier New" pitchFamily="34" charset="0"/>
                <a:ea typeface="Courier New" pitchFamily="34" charset="-122"/>
                <a:cs typeface="Courier New" pitchFamily="34" charset="-120"/>
              </a:rPr>
              <a:t>Lionginas Baliukevičius</a:t>
            </a:r>
            <a:endParaRPr lang="en-US" sz="900" dirty="0"/>
          </a:p>
        </p:txBody>
      </p:sp>
      <p:sp>
        <p:nvSpPr>
          <p:cNvPr id="18" name="Text 15"/>
          <p:cNvSpPr txBox="1"/>
          <p:nvPr/>
        </p:nvSpPr>
        <p:spPr>
          <a:xfrm>
            <a:off x="5166360" y="3108960"/>
            <a:ext cx="1874520" cy="914400"/>
          </a:xfrm>
          <a:prstGeom prst="rect">
            <a:avLst/>
          </a:prstGeom>
          <a:noFill/>
          <a:ln/>
        </p:spPr>
        <p:txBody>
          <a:bodyPr wrap="square" lIns="0" tIns="0" rIns="0" bIns="0" rtlCol="0" anchor="t"/>
          <a:lstStyle/>
          <a:p>
            <a:pPr indent="0" marL="0">
              <a:buNone/>
            </a:pPr>
            <a:r>
              <a:rPr lang="en-US" sz="1600" b="1" dirty="0">
                <a:solidFill>
                  <a:srgbClr val="1A211D"/>
                </a:solidFill>
                <a:latin typeface="Arial" pitchFamily="34" charset="0"/>
                <a:ea typeface="Arial" pitchFamily="34" charset="-122"/>
                <a:cs typeface="Arial" pitchFamily="34" charset="-120"/>
              </a:rPr>
              <a:t>Kraštas</a:t>
            </a:r>
            <a:endParaRPr lang="en-US" sz="1600" dirty="0"/>
          </a:p>
        </p:txBody>
      </p:sp>
      <p:sp>
        <p:nvSpPr>
          <p:cNvPr id="19" name="Shape 16"/>
          <p:cNvSpPr/>
          <p:nvPr/>
        </p:nvSpPr>
        <p:spPr>
          <a:xfrm>
            <a:off x="7269480" y="2194560"/>
            <a:ext cx="2103120" cy="1920240"/>
          </a:xfrm>
          <a:prstGeom prst="roundRect">
            <a:avLst>
              <a:gd name="adj" fmla="val 8571"/>
            </a:avLst>
          </a:prstGeom>
          <a:solidFill>
            <a:srgbClr val="FFFFFF"/>
          </a:solidFill>
          <a:ln w="12700">
            <a:solidFill>
              <a:srgbClr val="FFFFFF"/>
            </a:solidFill>
            <a:prstDash val="solid"/>
          </a:ln>
        </p:spPr>
      </p:sp>
      <p:sp>
        <p:nvSpPr>
          <p:cNvPr id="20" name="Text 17"/>
          <p:cNvSpPr txBox="1"/>
          <p:nvPr/>
        </p:nvSpPr>
        <p:spPr>
          <a:xfrm>
            <a:off x="7406640" y="2286000"/>
            <a:ext cx="1874520" cy="457200"/>
          </a:xfrm>
          <a:prstGeom prst="rect">
            <a:avLst/>
          </a:prstGeom>
          <a:noFill/>
          <a:ln/>
        </p:spPr>
        <p:txBody>
          <a:bodyPr wrap="square" lIns="0" tIns="0" rIns="0" bIns="0" rtlCol="0" anchor="t"/>
          <a:lstStyle/>
          <a:p>
            <a:pPr indent="0" marL="0">
              <a:buNone/>
            </a:pPr>
            <a:r>
              <a:rPr lang="en-US" sz="2100" dirty="0">
                <a:solidFill>
                  <a:srgbClr val="FF4F3A"/>
                </a:solidFill>
                <a:latin typeface="Impact" pitchFamily="34" charset="0"/>
                <a:ea typeface="Impact" pitchFamily="34" charset="-122"/>
                <a:cs typeface="Impact" pitchFamily="34" charset="-120"/>
              </a:rPr>
              <a:t>DAUMANTAS</a:t>
            </a:r>
            <a:endParaRPr lang="en-US" sz="2100" dirty="0"/>
          </a:p>
        </p:txBody>
      </p:sp>
      <p:sp>
        <p:nvSpPr>
          <p:cNvPr id="21" name="Text 18"/>
          <p:cNvSpPr txBox="1"/>
          <p:nvPr/>
        </p:nvSpPr>
        <p:spPr>
          <a:xfrm>
            <a:off x="7406640" y="2743200"/>
            <a:ext cx="1874520" cy="274320"/>
          </a:xfrm>
          <a:prstGeom prst="rect">
            <a:avLst/>
          </a:prstGeom>
          <a:noFill/>
          <a:ln/>
        </p:spPr>
        <p:txBody>
          <a:bodyPr wrap="square" lIns="0" tIns="0" rIns="0" bIns="0" rtlCol="0" anchor="t"/>
          <a:lstStyle/>
          <a:p>
            <a:pPr indent="0" marL="0">
              <a:buNone/>
            </a:pPr>
            <a:r>
              <a:rPr lang="en-US" sz="900" b="1" dirty="0">
                <a:solidFill>
                  <a:srgbClr val="3E4E42"/>
                </a:solidFill>
                <a:latin typeface="Courier New" pitchFamily="34" charset="0"/>
                <a:ea typeface="Courier New" pitchFamily="34" charset="-122"/>
                <a:cs typeface="Courier New" pitchFamily="34" charset="-120"/>
              </a:rPr>
              <a:t>Juozas Lukša</a:t>
            </a:r>
            <a:endParaRPr lang="en-US" sz="900" dirty="0"/>
          </a:p>
        </p:txBody>
      </p:sp>
      <p:sp>
        <p:nvSpPr>
          <p:cNvPr id="22" name="Text 19"/>
          <p:cNvSpPr txBox="1"/>
          <p:nvPr/>
        </p:nvSpPr>
        <p:spPr>
          <a:xfrm>
            <a:off x="7406640" y="3108960"/>
            <a:ext cx="1874520" cy="914400"/>
          </a:xfrm>
          <a:prstGeom prst="rect">
            <a:avLst/>
          </a:prstGeom>
          <a:noFill/>
          <a:ln/>
        </p:spPr>
        <p:txBody>
          <a:bodyPr wrap="square" lIns="0" tIns="0" rIns="0" bIns="0" rtlCol="0" anchor="t"/>
          <a:lstStyle/>
          <a:p>
            <a:pPr indent="0" marL="0">
              <a:buNone/>
            </a:pPr>
            <a:r>
              <a:rPr lang="en-US" sz="1600" b="1" dirty="0">
                <a:solidFill>
                  <a:srgbClr val="1A211D"/>
                </a:solidFill>
                <a:latin typeface="Arial" pitchFamily="34" charset="0"/>
                <a:ea typeface="Arial" pitchFamily="34" charset="-122"/>
                <a:cs typeface="Arial" pitchFamily="34" charset="-120"/>
              </a:rPr>
              <a:t>Istorija</a:t>
            </a:r>
            <a:endParaRPr lang="en-US" sz="1600" dirty="0"/>
          </a:p>
        </p:txBody>
      </p:sp>
      <p:sp>
        <p:nvSpPr>
          <p:cNvPr id="23" name="Shape 20"/>
          <p:cNvSpPr/>
          <p:nvPr/>
        </p:nvSpPr>
        <p:spPr>
          <a:xfrm>
            <a:off x="9509760" y="2194560"/>
            <a:ext cx="2103120" cy="1920240"/>
          </a:xfrm>
          <a:prstGeom prst="roundRect">
            <a:avLst>
              <a:gd name="adj" fmla="val 8571"/>
            </a:avLst>
          </a:prstGeom>
          <a:solidFill>
            <a:srgbClr val="FFFFFF"/>
          </a:solidFill>
          <a:ln w="12700">
            <a:solidFill>
              <a:srgbClr val="FFFFFF"/>
            </a:solidFill>
            <a:prstDash val="solid"/>
          </a:ln>
        </p:spPr>
      </p:sp>
      <p:sp>
        <p:nvSpPr>
          <p:cNvPr id="24" name="Text 21"/>
          <p:cNvSpPr txBox="1"/>
          <p:nvPr/>
        </p:nvSpPr>
        <p:spPr>
          <a:xfrm>
            <a:off x="9646920" y="2286000"/>
            <a:ext cx="1874520" cy="457200"/>
          </a:xfrm>
          <a:prstGeom prst="rect">
            <a:avLst/>
          </a:prstGeom>
          <a:noFill/>
          <a:ln/>
        </p:spPr>
        <p:txBody>
          <a:bodyPr wrap="square" lIns="0" tIns="0" rIns="0" bIns="0" rtlCol="0" anchor="t"/>
          <a:lstStyle/>
          <a:p>
            <a:pPr indent="0" marL="0">
              <a:buNone/>
            </a:pPr>
            <a:r>
              <a:rPr lang="en-US" sz="2100" dirty="0">
                <a:solidFill>
                  <a:srgbClr val="FF4F3A"/>
                </a:solidFill>
                <a:latin typeface="Impact" pitchFamily="34" charset="0"/>
                <a:ea typeface="Impact" pitchFamily="34" charset="-122"/>
                <a:cs typeface="Impact" pitchFamily="34" charset="-120"/>
              </a:rPr>
              <a:t>ELYTĖ</a:t>
            </a:r>
            <a:endParaRPr lang="en-US" sz="2100" dirty="0"/>
          </a:p>
        </p:txBody>
      </p:sp>
      <p:sp>
        <p:nvSpPr>
          <p:cNvPr id="25" name="Text 22"/>
          <p:cNvSpPr txBox="1"/>
          <p:nvPr/>
        </p:nvSpPr>
        <p:spPr>
          <a:xfrm>
            <a:off x="9646920" y="2743200"/>
            <a:ext cx="1874520" cy="274320"/>
          </a:xfrm>
          <a:prstGeom prst="rect">
            <a:avLst/>
          </a:prstGeom>
          <a:noFill/>
          <a:ln/>
        </p:spPr>
        <p:txBody>
          <a:bodyPr wrap="square" lIns="0" tIns="0" rIns="0" bIns="0" rtlCol="0" anchor="t"/>
          <a:lstStyle/>
          <a:p>
            <a:pPr indent="0" marL="0">
              <a:buNone/>
            </a:pPr>
            <a:r>
              <a:rPr lang="en-US" sz="900" b="1" dirty="0">
                <a:solidFill>
                  <a:srgbClr val="3E4E42"/>
                </a:solidFill>
                <a:latin typeface="Courier New" pitchFamily="34" charset="0"/>
                <a:ea typeface="Courier New" pitchFamily="34" charset="-122"/>
                <a:cs typeface="Courier New" pitchFamily="34" charset="-120"/>
              </a:rPr>
              <a:t>kun. Zigmas Neciunskas</a:t>
            </a:r>
            <a:endParaRPr lang="en-US" sz="900" dirty="0"/>
          </a:p>
        </p:txBody>
      </p:sp>
      <p:sp>
        <p:nvSpPr>
          <p:cNvPr id="26" name="Text 23"/>
          <p:cNvSpPr txBox="1"/>
          <p:nvPr/>
        </p:nvSpPr>
        <p:spPr>
          <a:xfrm>
            <a:off x="9646920" y="3108960"/>
            <a:ext cx="1874520" cy="914400"/>
          </a:xfrm>
          <a:prstGeom prst="rect">
            <a:avLst/>
          </a:prstGeom>
          <a:noFill/>
          <a:ln/>
        </p:spPr>
        <p:txBody>
          <a:bodyPr wrap="square" lIns="0" tIns="0" rIns="0" bIns="0" rtlCol="0" anchor="t"/>
          <a:lstStyle/>
          <a:p>
            <a:pPr indent="0" marL="0">
              <a:buNone/>
            </a:pPr>
            <a:r>
              <a:rPr lang="en-US" sz="1600" b="1" dirty="0">
                <a:solidFill>
                  <a:srgbClr val="1A211D"/>
                </a:solidFill>
                <a:latin typeface="Arial" pitchFamily="34" charset="0"/>
                <a:ea typeface="Arial" pitchFamily="34" charset="-122"/>
                <a:cs typeface="Arial" pitchFamily="34" charset="-120"/>
              </a:rPr>
              <a:t>Klaidinimas?</a:t>
            </a:r>
            <a:endParaRPr lang="en-US" sz="1600" dirty="0"/>
          </a:p>
        </p:txBody>
      </p:sp>
      <p:sp>
        <p:nvSpPr>
          <p:cNvPr id="27" name="Shape 24"/>
          <p:cNvSpPr/>
          <p:nvPr/>
        </p:nvSpPr>
        <p:spPr>
          <a:xfrm>
            <a:off x="548640" y="4343400"/>
            <a:ext cx="11064240" cy="1783080"/>
          </a:xfrm>
          <a:prstGeom prst="roundRect">
            <a:avLst>
              <a:gd name="adj" fmla="val 9231"/>
            </a:avLst>
          </a:prstGeom>
          <a:solidFill>
            <a:srgbClr val="FFFFFF"/>
          </a:solidFill>
          <a:ln w="12700">
            <a:solidFill>
              <a:srgbClr val="FFFFFF"/>
            </a:solidFill>
            <a:prstDash val="solid"/>
          </a:ln>
        </p:spPr>
      </p:sp>
      <p:sp>
        <p:nvSpPr>
          <p:cNvPr id="28" name="Text 25"/>
          <p:cNvSpPr txBox="1"/>
          <p:nvPr/>
        </p:nvSpPr>
        <p:spPr>
          <a:xfrm>
            <a:off x="868680" y="4434840"/>
            <a:ext cx="10515600" cy="1600200"/>
          </a:xfrm>
          <a:prstGeom prst="rect">
            <a:avLst/>
          </a:prstGeom>
          <a:noFill/>
          <a:ln/>
        </p:spPr>
        <p:txBody>
          <a:bodyPr wrap="square" lIns="0" tIns="0" rIns="0" bIns="0" rtlCol="0" anchor="ctr"/>
          <a:lstStyle/>
          <a:p>
            <a:pPr indent="0" marL="0">
              <a:lnSpc>
                <a:spcPct val="160000"/>
              </a:lnSpc>
              <a:buNone/>
            </a:pPr>
            <a:r>
              <a:rPr lang="en-US" sz="1800" b="1" dirty="0">
                <a:solidFill>
                  <a:srgbClr val="1A211D"/>
                </a:solidFill>
                <a:latin typeface="Courier New" pitchFamily="34" charset="0"/>
                <a:ea typeface="Courier New" pitchFamily="34" charset="-122"/>
                <a:cs typeface="Courier New" pitchFamily="34" charset="-120"/>
              </a:rPr>
              <a:t>Mano slapyvardis: ______________</a:t>
            </a:r>
            <a:endParaRPr lang="en-US" sz="1800" dirty="0"/>
          </a:p>
          <a:p>
            <a:pPr indent="0" marL="0">
              <a:lnSpc>
                <a:spcPct val="160000"/>
              </a:lnSpc>
              <a:buNone/>
            </a:pPr>
            <a:r>
              <a:rPr lang="en-US" sz="1800" b="1" dirty="0">
                <a:solidFill>
                  <a:srgbClr val="1A211D"/>
                </a:solidFill>
                <a:latin typeface="Courier New" pitchFamily="34" charset="0"/>
                <a:ea typeface="Courier New" pitchFamily="34" charset="-122"/>
                <a:cs typeface="Courier New" pitchFamily="34" charset="-120"/>
              </a:rPr>
              <a:t>Kodėl jis toks (2 sakiniai): ________________________________</a:t>
            </a:r>
            <a:endParaRPr lang="en-US" sz="18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1A211D"/>
                </a:solidFill>
                <a:latin typeface="Courier New"/>
                <a:ea typeface="Courier New"/>
                <a:cs typeface="Courier New"/>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IŠĖJIMO KORTELĖ</a:t>
            </a:r>
            <a:endParaRPr lang="en-US" sz="4400" dirty="0"/>
          </a:p>
        </p:txBody>
      </p:sp>
      <p:pic>
        <p:nvPicPr>
          <p:cNvPr id="3" name="Image 0" descr="preencoded.png">    </p:cNvPr>
          <p:cNvPicPr>
            <a:picLocks noChangeAspect="1"/>
          </p:cNvPicPr>
          <p:nvPr/>
        </p:nvPicPr>
        <p:blipFill>
          <a:blip r:embed="rId1"/>
          <a:stretch>
            <a:fillRect/>
          </a:stretch>
        </p:blipFill>
        <p:spPr>
          <a:xfrm>
            <a:off x="548640" y="1417320"/>
            <a:ext cx="566928" cy="566928"/>
          </a:xfrm>
          <a:prstGeom prst="rect">
            <a:avLst/>
          </a:prstGeom>
        </p:spPr>
      </p:pic>
      <p:sp>
        <p:nvSpPr>
          <p:cNvPr id="4" name="Shape 1"/>
          <p:cNvSpPr/>
          <p:nvPr/>
        </p:nvSpPr>
        <p:spPr>
          <a:xfrm>
            <a:off x="1280160" y="1508760"/>
            <a:ext cx="1449324"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508760"/>
            <a:ext cx="1449324"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10</a:t>
            </a:r>
            <a:endParaRPr lang="en-US" sz="1200" dirty="0"/>
          </a:p>
        </p:txBody>
      </p:sp>
      <p:sp>
        <p:nvSpPr>
          <p:cNvPr id="6" name="Text 3"/>
          <p:cNvSpPr txBox="1"/>
          <p:nvPr/>
        </p:nvSpPr>
        <p:spPr>
          <a:xfrm>
            <a:off x="3063240" y="150876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KIEKVIENAS · 3 MIN.</a:t>
            </a:r>
            <a:endParaRPr lang="en-US" sz="1200" dirty="0"/>
          </a:p>
        </p:txBody>
      </p:sp>
      <p:sp>
        <p:nvSpPr>
          <p:cNvPr id="7" name="Shape 4"/>
          <p:cNvSpPr/>
          <p:nvPr/>
        </p:nvSpPr>
        <p:spPr>
          <a:xfrm>
            <a:off x="548640" y="2240280"/>
            <a:ext cx="11064240" cy="3657600"/>
          </a:xfrm>
          <a:prstGeom prst="roundRect">
            <a:avLst>
              <a:gd name="adj" fmla="val 4500"/>
            </a:avLst>
          </a:prstGeom>
          <a:solidFill>
            <a:srgbClr val="FFFFFF"/>
          </a:solidFill>
          <a:ln w="12700">
            <a:solidFill>
              <a:srgbClr val="FFFFFF"/>
            </a:solidFill>
            <a:prstDash val="solid"/>
          </a:ln>
        </p:spPr>
      </p:sp>
      <p:sp>
        <p:nvSpPr>
          <p:cNvPr id="8" name="Text 5"/>
          <p:cNvSpPr txBox="1"/>
          <p:nvPr/>
        </p:nvSpPr>
        <p:spPr>
          <a:xfrm>
            <a:off x="914400" y="2514600"/>
            <a:ext cx="10332720" cy="731520"/>
          </a:xfrm>
          <a:prstGeom prst="rect">
            <a:avLst/>
          </a:prstGeom>
          <a:noFill/>
          <a:ln/>
        </p:spPr>
        <p:txBody>
          <a:bodyPr wrap="square" lIns="0" tIns="0" rIns="0" bIns="0" rtlCol="0" anchor="t"/>
          <a:lstStyle/>
          <a:p>
            <a:pPr indent="0" marL="0">
              <a:buNone/>
            </a:pPr>
            <a:r>
              <a:rPr lang="en-US" sz="4000" dirty="0">
                <a:solidFill>
                  <a:srgbClr val="1A211D"/>
                </a:solidFill>
                <a:latin typeface="Impact" pitchFamily="34" charset="0"/>
                <a:ea typeface="Impact" pitchFamily="34" charset="-122"/>
                <a:cs typeface="Impact" pitchFamily="34" charset="-120"/>
              </a:rPr>
              <a:t>MANO GYVENIMAS TAIP PASKIRSTYTAS:</a:t>
            </a:r>
            <a:endParaRPr lang="en-US" sz="4000" dirty="0"/>
          </a:p>
        </p:txBody>
      </p:sp>
      <p:sp>
        <p:nvSpPr>
          <p:cNvPr id="9" name="Text 6"/>
          <p:cNvSpPr txBox="1"/>
          <p:nvPr/>
        </p:nvSpPr>
        <p:spPr>
          <a:xfrm>
            <a:off x="914400" y="3291840"/>
            <a:ext cx="10332720" cy="548640"/>
          </a:xfrm>
          <a:prstGeom prst="rect">
            <a:avLst/>
          </a:prstGeom>
          <a:noFill/>
          <a:ln/>
        </p:spPr>
        <p:txBody>
          <a:bodyPr wrap="square" lIns="0" tIns="0" rIns="0" bIns="0" rtlCol="0" anchor="t"/>
          <a:lstStyle/>
          <a:p>
            <a:pPr indent="0" marL="0">
              <a:buNone/>
            </a:pPr>
            <a:r>
              <a:rPr lang="en-US" sz="2000" b="1" dirty="0">
                <a:solidFill>
                  <a:srgbClr val="3E4E42"/>
                </a:solidFill>
                <a:latin typeface="Arial" pitchFamily="34" charset="0"/>
                <a:ea typeface="Arial" pitchFamily="34" charset="-122"/>
                <a:cs typeface="Arial" pitchFamily="34" charset="-120"/>
              </a:rPr>
              <a:t>…kam norėčiau skirti savo laiką, darbą ir pastangas? Vienas sakinys.</a:t>
            </a:r>
            <a:endParaRPr lang="en-US" sz="2000" dirty="0"/>
          </a:p>
        </p:txBody>
      </p:sp>
      <p:sp>
        <p:nvSpPr>
          <p:cNvPr id="10" name="Shape 7"/>
          <p:cNvSpPr/>
          <p:nvPr/>
        </p:nvSpPr>
        <p:spPr>
          <a:xfrm>
            <a:off x="914400" y="4434840"/>
            <a:ext cx="10332720" cy="0"/>
          </a:xfrm>
          <a:prstGeom prst="line">
            <a:avLst/>
          </a:prstGeom>
          <a:noFill/>
          <a:ln w="19050">
            <a:solidFill>
              <a:srgbClr val="1A211D"/>
            </a:solidFill>
            <a:prstDash val="dash"/>
          </a:ln>
        </p:spPr>
      </p:sp>
      <p:sp>
        <p:nvSpPr>
          <p:cNvPr id="11" name="Shape 8"/>
          <p:cNvSpPr/>
          <p:nvPr/>
        </p:nvSpPr>
        <p:spPr>
          <a:xfrm>
            <a:off x="914400" y="5166360"/>
            <a:ext cx="10332720" cy="0"/>
          </a:xfrm>
          <a:prstGeom prst="line">
            <a:avLst/>
          </a:prstGeom>
          <a:noFill/>
          <a:ln w="19050">
            <a:solidFill>
              <a:srgbClr val="1A211D"/>
            </a:solidFill>
            <a:prstDash val="dash"/>
          </a:ln>
        </p:spPr>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1A211D"/>
                </a:solidFill>
                <a:latin typeface="Courier New"/>
                <a:ea typeface="Courier New"/>
                <a:cs typeface="Courier New"/>
              </a:defRPr>
            </a:lvl1pPr>
          </a:lstStyle>
          <a:p>
            <a:pPr algn="r"/>
            <a:fld id="{F7021451-1387-4CA6-816F-3879F97B5CBC}" type="slidenum">
              <a:rPr b="1" lang="en-US"/>
              <a:t>18</a:t>
            </a:fld>
            <a:endParaRPr lang="en-US"/>
          </a:p>
        </p:txBody>
      </p:sp>
    </p:spTree>
  </p:cSld>
  <p:clrMapOvr>
    <a:masterClrMapping/>
  </p:clrMapOvr>
</p:sld>
</file>

<file path=ppt/theme/theme1.xml><?xml version="1.0" encoding="utf-8"?>
<a:theme xmlns:a="http://schemas.openxmlformats.org/drawingml/2006/main" name="Kazimieraitis vaikams">
  <a:themeElements>
    <a:clrScheme name="Kazimieraitis vaikams">
      <a:dk1>
        <a:srgbClr val="1A211D"/>
      </a:dk1>
      <a:lt1>
        <a:srgbClr val="FFFFFF"/>
      </a:lt1>
      <a:dk2>
        <a:srgbClr val="2E3B32"/>
      </a:dk2>
      <a:lt2>
        <a:srgbClr val="EFEAE0"/>
      </a:lt2>
      <a:accent1>
        <a:srgbClr val="FFCF3A"/>
      </a:accent1>
      <a:accent2>
        <a:srgbClr val="FF4F3A"/>
      </a:accent2>
      <a:accent3>
        <a:srgbClr val="2BB673"/>
      </a:accent3>
      <a:accent4>
        <a:srgbClr val="3E4E42"/>
      </a:accent4>
      <a:accent5>
        <a:srgbClr val="9AA19C"/>
      </a:accent5>
      <a:accent6>
        <a:srgbClr val="E4DCCD"/>
      </a:accent6>
      <a:hlink>
        <a:srgbClr val="8A6A00"/>
      </a:hlink>
      <a:folHlink>
        <a:srgbClr val="3E4E42"/>
      </a:folHlink>
    </a:clrScheme>
    <a:fontScheme name="Kazimieraitis vaikams">
      <a:majorFont>
        <a:latin typeface="Impac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kazimieraitis.lt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„Bučiuoju, Juozas“. Pamoka su filmu</dc:title>
  <dc:subject>PptxGenJS Presentation</dc:subject>
  <dc:creator>Kazimieraičio muziejus</dc:creator>
  <cp:lastModifiedBy>Kazimieraičio muziejus</cp:lastModifiedBy>
  <cp:revision>1</cp:revision>
  <dcterms:created xsi:type="dcterms:W3CDTF">2026-11-06T09:44:06Z</dcterms:created>
  <dcterms:modified xsi:type="dcterms:W3CDTF">2026-11-06T09:44:06Z</dcterms:modified>
</cp:coreProperties>
</file>