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1 min.
SAKYKITE: Šiandien kalbėsime apie Laisvės kovas – dešimt metų, kai tūkstančiai Lietuvos žmonių su ginklu priešinosi sovietų okupacijai. Per vieno žmogaus – Juozo Vitkaus-Kazimieraičio – gyvenimą pamatysime, kodėl jie tai darė ir ką tai kainavo. Šių metų gruodžio 10 d. jam būtų 125 metai.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Pradėkime nuo paslapties. Štai trys faktai apie vieną žmogų. Neatskleisiu, kas jis – pabandykite atspėti patys.
KLAUSKITE: Kas galėjo būti šis žmogus? Kodėl jo kapas buvo slepiamas net 77 metus?
LAUKIAMI ATSAKYMAI: Jis buvo pavojingas valdžiai; kapas galėjo tapti vieta, kur žmonės rinktųsi; valdžia norėjo, kad jį pamirštų. Atskleiskite: tai Juozas Vitkus-Kazimieraitis, partizanų vadas. Sovietų saugumas jo kūną užkasė slapta, kad niekas nerastų.
PATARIMAS: Klausimas „kodėl slėpti kapą“ – visos pamokos raktas. Prie jo grįšite pamokos pabaigoje (17 skaidrė).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Kad suprastume šį žmogų, reikia žinoti, kas vyko Lietuvoje. 1918 m. Lietuva paskelbė nepriklausomybę. 1940 m. ją okupavo Sovietų Sąjunga, 1941 m. prasidėjo masiniai trėmimai į Sibirą. 1944 m. sovietai sugrįžo – ir tada tūkstančiai vyrų išėjo į miškus. Partizanų karas truko beveik dešimt metų, iki 1953-ųjų. 1949 m. partizanai paskelbė Deklaraciją apie laisvą Lietuvą. Laisvę Lietuva atgavo tik 1990 m. kovo 11 d.
KLAUSKITE: Kiek metų praėjo nuo 1940 iki 1990? Kelios kartos per tą laiką užaugo?
LAUKIAMI ATSAKYMAI: 50 metų – beveik dvi kartos.
PATARIMAS: Paprašykite mokinius šias datas užsirašyti – jų prireiks darbo lapo teste.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5 min.
SAKYKITE: Dabar būsite istorikai. Turite šešias korteles, bet jos sumaišytos. Sudėkite jas į grandinę taip, kad kiekviena kortelė būtų ankstesnės pasekmė. Tarp kortelių įrašykite „todėl“ arba „nes“.
KLAUSKITE: Kuri grandis, jūsų manymu, svarbiausia – be kurios partizanų karo nebūtų buvę?
LAUKIAMI ATSAKYMAI: Teisinga eilė: A → B → C → D → E → F. Svarbiausia gali būti B (žmonės jau žinojo, kas yra tremtis) arba D (vyrams teko rinktis: kariauti už okupantą, slėptis ar priešintis). Svarbu ne „teisingas“ atsakymas, o paaiškinimas.
PATARIMAS: Darbo lape (Užduotis 1) kortelės paruoštos iškirpti. Stipresniems mokiniams: „Jei pasikeistų kuri nors grandis, kaip galėjo pasisukti istorija?“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4 min.
SAKYKITE: 1944 m. liepa. Sovietų kariuomenė artėja prie Kauno. Juozas Vitkus – 42 metų, pulkininkas leitenantas, šešių vaikų tėtis. Jo brolis Valerijonas traukiasi į Vakarus ir kviečia kartu. Prieš Juozą trys keliai. Aptarkite poroje: ką kiekvienu keliu jis laimėtų ir ką prarastų?
KLAUSKITE: Kurį kelią rinktumeisi tu? Kas tau būtų sunkiausia palikti?
LAUKIAMI ATSAKYMAI: Pasitraukęs būtų saugus, bet paliktų Tėvynę okupantui, o didelę šeimą išvežti sunku. Prisitaikęs būtų su šeima, bet turėtų tarnauti okupantui ir tylėti. Priešindamasis gintų laisvę, bet rizikuotų gyvybe ir šeimos likimu.
PATARIMAS: Neatskleiskite, ką jis nusprendė, kol poros nepasisakys. Jo atsakymas – kitoje skaidrėje.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2 min.
SAKYKITE: Štai ką Juozas atsakė broliui 1944 m. liepos 12 d. (Perskaitykite lėtai.) Žodis „nusistatymas“ reiškia tvirtą, apgalvotą apsisprendimą. O po metų bendražygiui, kuris siūlė trauktis, jis paaiškino kodėl – perskaitykite antrą citatą.
KLAUSKITE: Kokias dvi priežastis jis įvardija antroje citatoje?
LAUKIAMI ATSAKYMAI: Pareiga žmonėms, kurie juo pasitiki (kas jiems vadovaus?), ir priesaika. Taip pat – parodyti pasauliui, kad tauta nepasidavė.
PATARIMAS: Sakykite „nusistatymas“, ne „pasirinkimas“ – taip užrašyta šaltinyje. Pirmoji citata – brolio Valerijono liudijimas, antroji – J. Grigo (knyga, p. 47 ir 157).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Šie skaičiai atrodo šalti, bet už kiekvieno jų – žmonės. Viena iš 1948 m. gegužės ištremtų šeimų – Vitkų: mama Genovaitė ir penki vaikai, jauniausiam – treji su puse. Juos išvežė į Irkutsko sritį, į Sibirą. Iš tremties juos paleido tik 1956 m.
KLAUSKITE: Kiek žmonių gyvena jūsų mieste ar miestelyje? Kiek tokių miestų kaip jūsų sudarytų 132 000 žmonių?
LAUKIAMI ATSAKYMAI: Pvz., Alytuje gyvena apie 50 000 – tai beveik trys Alytūs. Svarbu pajusti mastą.
PATARIMAS: Skaičiai: ~50 000 kovojo su ginklu, ~20 000 žuvo (VLE, KAM). Kitų tyrėjų skaičiai mažesni; 9–12 kl. pamokoje tai aptariama plačiau.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2 min.
SAKYKITE: 1944 m. rudenį Juozas pasirinko slapyvardį Kazimieraitis, o 1945 m. birželį galutinai pasitraukė iš legalaus gyvenimo. Jam buvo 43 metai – daugelis partizanų jam tiko į vaikus. Jie jį vadino „Tėvu“. Ką jis padarė per metus: suvienijo Dzūkijos partizanus į Dzūkų grupę, įvedė priesaiką ir taisykles, leido laikraštį „Laisvės varpas“, tapo Pietų Lietuvos partizanų srities vadu ir parengė Deklaraciją apie laisvą Lietuvą.
PATARIMAS: Iš miško nėra nė vienos jo nuotraukos. Gyvas būdamas jis turėjo pulkininko leitenanto laipsnį; pulkininku pakeltas po mirties.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5 min.
SAKYKITE: Kazimieraitis reikalavo, kad partizanai laikytųsi griežtų taisyklių. Štai devynios jo taisyklės, perpasakotos pagal dokumentus ir bendražygių prisiminimus. Grupėje sudėliokite jas rombu: viršuje – pati svarbiausia, apačioje – mažiausiai svarbi. Svarbiausia – susitarti ir pagrįsti.
KLAUSKITE: Kurią taisyklę iškėlėte į viršų ir kodėl? Kodėl kariuomenei, kuri slapstosi miške, svarbu, ką apie ją galvoja kaimo žmonės?
LAUKIAMI ATSAKYMAI: Dažnai viršuje – „Nieko neatimk jėga“: partizanai be žmonių paramos neišgyventų; kitaip jie taptų tokie patys kaip okupantai. Arba „Prisiek“ – be ištikimybės nėra kariuomenės. „Rašyk dienoraštį“ dažnai atsiduria apačioje – prie jos grįšime.
PATARIMAS: Sovietų tardytojas 1947 m. Kazimieraičio žmonai sakė, jog jis „stengėsi, kad jų kovoje nebūtų teroro, baudė savuosius už plėšikavimus“ (knyga, p. 146). Tai pripažino net priešas.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4 min.
SAKYKITE: Dabar jūs – vadas. Tai tikros situacijos, su kuriomis susidūrė Kazimieraitis. Pusė klasės sprendžia pirmą, pusė – antrą. Pasirinkite sprendimą ir pasakykite, kodėl. Galite sugalvoti ir savo variantą.
KLAUSKITE: Kas šiose situacijose sunkiausia? Ar yra visiškai teisingas atsakymas?
LAUKIAMI ATSAKYMAI: Abiejose susiduria dvi vertybės: ištikimybė kovai ir žmogaus gyvybė / šeima. Visiškai teisingo atsakymo nėra – vadas turi pasverti, kas svarbiau.
PATARIMAS: Neatskleiskite atsakymo, kol grupės neapsispręs. Ką nusprendė jis – kitoje skaidrėje.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2 min.
SAKYKITE: Štai ką nusprendė Kazimieraitis.
KLAUSKITE: Ar jo sprendimai panašūs? Ką jie sako apie tai, kas jam buvo svarbiausia?
LAUKIAMI ATSAKYMAI: Abu kartus jis rado trečią kelią: ne aklai laikėsi taisyklės, bet ir jos neatsisakė – suteikė galimybę su sąlyga. Jam rūpėjo žmogus ir jo gyvybė, bet ir kovos tikslas.
PATARIMAS: Sąsaja su etika: kaip suderinti taisyklę ir gailestingumą.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4 min.
SAKYKITE: Kiekvienas partizanas turėjo slapyvardį – kad priešas nesužinotų tikro vardo ir nenukentėtų šeima. Bet slapyvardis buvo ir žinia: ką žmogus vertina. Pažiūrėkite į šešis tikrus slapyvardžius. Istorikai ištyrė 935 slapyvardžius: dažniausi – iš gamtos (Ąžuolas, Vanagas, Žaibas) ir kunigaikščių vardai (Šarūnas, Kęstutis, Vytautas).
KLAUSKITE: Kurie slapyvardžiai saugo geriausiai? Kuris gali išduoti žmogų? Kodėl kunigas galėjo pasirinkti moterišką vardą Elytė?
LAUKIAMI ATSAKYMAI: Dzūkas gali išduoti kraštą, iš kurio žmogus kilęs. Elytė – gali klaidinti priešą, skaitantį perimtus raštus; bet šaltiniai to nepaaiškina, todėl tai tik spėjimas. Svarbu atskirti faktą nuo spėjimo.
PATARIMAS: Kazimieraitis: priesaga -aitis lietuvių kalboje reiškia „kieno nors sūnus“ (kaip Jonaitis – Jono sūnus). Kodėl jis taip pasirinko, tiksliai nežinome – yra dvi versijos.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4 min.
SAKYKITE: Dabar sukurkite slapyvardį sau. Jis turi atitikti tris sąlygas. Pirma – neišduoti tavęs: nei vardo, nei miesto, nei išvaizdos. Antra – pasakyti, kas tau svarbu. Trečia – partizanų vadovybė 1949 m. uždraudė slapyvardžius, kurie „lietuviškai dvasiai nepriimtini“, todėl jis turi skambėti oriai. Parašykite slapyvardį ir du sakinius, kodėl jis toks.
KLAUSKITE: Kas nori perskaityti savo slapyvardį? Klasė: ar jis tikrai neišduoda autoriaus?
LAUKIAMI ATSAKYMAI: Pvz., „Šermukšnis – auga prie mūsų sodybos ir išlieka per žiemą, kaip noriu išlikti aš“. Klasė gali atkreipti dėmesį, jei slapyvardis per daug pasako (pvz., pagal pavardę ar plaukų spalvą).
PATARIMAS: Papildomas iššūkis: partizanai slapyvardžius keisdavo. Paprašykite sugalvoti ir antrą – jei pirmasis „sudegtų“.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5 min. (arba namų darbai)
SAKYKITE: Tai šifruotas partizanų pranešimas. Kiekviena raidė pakeista skaičiumi, tačiau ne savo vieta abėcėlėje: visos raidės pastumtos tiek pat vietų į priekį. Per kiek – nežinome. Žinome tik tiek, kad pranešimas prasideda žodžiu TĖVAS. Taip šifrus laužė ir saugumas. Raskite raktą ir perskaitykite visą pranešimą.
KLAUSKITE: Kaip radote raktą? Ko išmokome apie šifrų saugumą?
LAUKIAMI ATSAKYMAI: Raktas – 5: T yra 26-a raidė, o užšifruota 31 (26 + 5 = 31). Pranešimas: „TĖVAS LIEPIA RAŠYTI DIENORAŠTĮ“. Išvada: jei priešas žino bent vieną žodį, šifrą galima perskaityti. Kazimieraičio slaptaraštį saugumas perskaitė, kai suimtas štabo narys 1947 m. tardymo metu atskleidė raktą (knyga, p. 128). Šifras patikimas tiek, kiek patikimi jį žinantys žmonės.
PATARIMAS: Jei skaičius didesnis už 32 – skaičiuojama ratu: po Ž (32) eina A (1). Šiame pranešime tai pasitaiko – pažiūrėkite, ar mokiniai tai pastebės.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Pirmuoju savo įsakymu 1945 m. gegužės 7 d. Kazimieraitis liepė partizanams rašyti dienoraščius – „kaip medžiagą istorijai“. 1946 m. sausio 12 d. sovietų saugumas užpuolė štabo bunkerį prie Skroblaus upelio ir paėmė jo dienoraštį. Priešas laikė jį archyve – ir būtent todėl jis išliko. Šiandien jį galime perskaityti knygoje.
KLAUSKITE: Ar jis padarė klaidą, liepdamas rašyti? Ką mes šiandien žinotume, jei dienoraščio nebūtų?
LAUKIAMI ATSAKYMAI: Dienoraštis buvo pavojingas – priešas galėjo sužinoti žmonių vardus. Bet be jo nežinotume, kaip kūrėsi partizanų organizacija, kokios buvo taisyklės. Pačio vado žodžiai – „surasti tuos tyliuosius, mažai kam žinomus didvyrius“. Kartais tai, kas pavojinga šiandien, tampa atmintimi rytoj.
PATARIMAS: Galite paklausti: ar jūs ką nors užrašote ar fotografuojate, kad prisimintumėte? Kas iš mūsų laikų gali neišlikti?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3 min.
SAKYKITE: Partizanai žuvo, bet jų idėja išliko. Perskaitykite tris sakinius. Pirmąjį 1946 m. parengė Kazimieraitis, antrąjį 1949 m. pasirašė aštuoni partizanų vadai, trečiasis – mūsų dabartinė Konstitucija, priimta 1992 m.
KLAUSKITE: Kas šiuose trijuose sakiniuose sutampa? Ką reiškia „valdžia priklauso tautai“? Ar tai susiję su jumis?
LAUKIAMI ATSAKYMAI: Visi trys sako: Lietuva – demokratinė valstybė, valdžia priklauso tautai, t. y. žmonėms, kurie renka savo valdžią. Tai susiję su kiekvienu – kai užaugę balsuosite, pasinaudosite šia teise.
PATARIMAS: 1999 m. Seimas 1949 m. Deklaraciją pripažino Lietuvos valstybės teisės aktu. Atsakymas į 2 skaidrės klausimą: jo kapą slėpė, nes jo idėja buvo pavojinga okupantams.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2 min.
SAKYKITE: 1946 m. liepos 2 d. Kazimieraitis buvo sunkiai sužeistas Žaliamiškyje ir tą pačią dieną mirė. Liudininkai pasakojo, kad paskutinėmis minutėmis jis pasakė tikįs, jog Lietuva bus laisva. Sovietų saugumas jo kūną slapta užkasė Leipalingyje. Istorikai jį rado tik 2022 m., o 2023 m. spalio 21 d. jis palaidotas Vilniuje, Antakalnio kapinėse. Šeima kapo neturėjo 77 metus.
KLAUSKITE: Grįžkime prie pirmojo klausimo: kodėl okupantams reikėjo slėpti jo kapą? Kodėl valstybei svarbu jį surasti?
LAUKIAMI ATSAKYMAI: Kapas būtų tapęs atminties ir pasipriešinimo vieta. Surasti – tai grąžinti žmogui vardą, šeimai – kapą, tautai – atmintį.
PATARIMAS: Toje vietoje Leipalingyje kuriamas Kazimieraičio muziejus. Palaikų ir atpažinimo nuotraukų mokiniams nerodykite.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LAIKAS: 2 min.
SAKYKITE: Pamokos pabaiga. Ant lapelio parašykite: tris datas, kurias šiandien sužinojote ir svarbu atsiminti; dvi priežastis, kodėl žmonės ėjo į mišką; vieną sakinį – jūsų atsakymą į pamokos klausimą: kodėl žmonės rizikuoja viskuo dėl laisvės?
PATARIMAS: Namų darbai (pasirinktinai): paklausti artimųjų, ar giminėje yra ištremtųjų ar partizanavusių žmonių. Arba užbaigti šifrą ir testą darbo lape.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ulinė">
    <p:bg>
      <p:bgPr>
        <a:solidFill>
          <a:srgbClr val="1A211D"/>
        </a:solidFill>
      </p:bgPr>
    </p:bg>
    <p:spTree>
      <p:nvGrpSpPr>
        <p:cNvPr id="1" name=""/>
        <p:cNvGrpSpPr/>
        <p:nvPr/>
      </p:nvGrpSpPr>
      <p:grpSpPr>
        <a:xfrm>
          <a:off x="0" y="0"/>
          <a:ext cx="0" cy="0"/>
          <a:chOff x="0" y="0"/>
          <a:chExt cx="0" cy="0"/>
        </a:xfrm>
      </p:grpSpPr>
      <p:pic>
        <p:nvPicPr>
          <p:cNvPr id="2" name="Image 0" descr="/home/claude/kz/img/logo.png">    </p:cNvPr>
          <p:cNvPicPr>
            <a:picLocks noChangeAspect="1"/>
          </p:cNvPicPr>
          <p:nvPr/>
        </p:nvPicPr>
        <p:blipFill>
          <a:blip r:embed="rId1"/>
          <a:stretch>
            <a:fillRect/>
          </a:stretch>
        </p:blipFill>
        <p:spPr>
          <a:xfrm>
            <a:off x="548640" y="411480"/>
            <a:ext cx="329184" cy="329184"/>
          </a:xfrm>
          <a:prstGeom prst="rect">
            <a:avLst/>
          </a:prstGeom>
        </p:spPr>
      </p:pic>
      <p:sp>
        <p:nvSpPr>
          <p:cNvPr id="3" name="Text 0"/>
          <p:cNvSpPr txBox="1"/>
          <p:nvPr/>
        </p:nvSpPr>
        <p:spPr>
          <a:xfrm>
            <a:off x="987552" y="384048"/>
            <a:ext cx="5486400" cy="384048"/>
          </a:xfrm>
          <a:prstGeom prst="rect">
            <a:avLst/>
          </a:prstGeom>
          <a:noFill/>
          <a:ln/>
        </p:spPr>
        <p:txBody>
          <a:bodyPr wrap="square" lIns="0" tIns="0" rIns="0" bIns="0" rtlCol="0" anchor="ctr"/>
          <a:lstStyle/>
          <a:p>
            <a:pPr indent="0" marL="0">
              <a:buNone/>
            </a:pPr>
            <a:r>
              <a:rPr lang="en-US" sz="2000" dirty="0">
                <a:solidFill>
                  <a:srgbClr val="FFFFFF"/>
                </a:solidFill>
                <a:latin typeface="Impact" pitchFamily="34" charset="0"/>
                <a:ea typeface="Impact" pitchFamily="34" charset="-122"/>
                <a:cs typeface="Impact" pitchFamily="34" charset="-120"/>
              </a:rPr>
              <a:t>JUOZAS VITKUS-KAZIMIERAITIS</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Šviesi">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3E4E42"/>
                </a:solidFill>
                <a:latin typeface="Courier New" pitchFamily="34" charset="0"/>
                <a:ea typeface="Courier New" pitchFamily="34" charset="-122"/>
                <a:cs typeface="Courier New" pitchFamily="34" charset="-120"/>
              </a:rPr>
              <a:t>KAZIMIERAITIS 125  ·  5–8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1A211D"/>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amsi">
    <p:bg>
      <p:bgPr>
        <a:solidFill>
          <a:srgbClr val="1A211D"/>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9AA19C"/>
                </a:solidFill>
                <a:latin typeface="Courier New" pitchFamily="34" charset="0"/>
                <a:ea typeface="Courier New" pitchFamily="34" charset="-122"/>
                <a:cs typeface="Courier New" pitchFamily="34" charset="-120"/>
              </a:rPr>
              <a:t>KAZIMIERAITIS 125  ·  5–8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FFFFFF"/>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Užduotis">
    <p:bg>
      <p:bgPr>
        <a:solidFill>
          <a:srgbClr val="FFCF3A"/>
        </a:solidFill>
      </p:bgPr>
    </p:bg>
    <p:spTree>
      <p:nvGrpSpPr>
        <p:cNvPr id="1" name=""/>
        <p:cNvGrpSpPr/>
        <p:nvPr/>
      </p:nvGrpSpPr>
      <p:grpSpPr>
        <a:xfrm>
          <a:off x="0" y="0"/>
          <a:ext cx="0" cy="0"/>
          <a:chOff x="0" y="0"/>
          <a:chExt cx="0" cy="0"/>
        </a:xfrm>
      </p:grpSpPr>
      <p:sp>
        <p:nvSpPr>
          <p:cNvPr id="2" name="Text 0"/>
          <p:cNvSpPr txBox="1"/>
          <p:nvPr/>
        </p:nvSpPr>
        <p:spPr>
          <a:xfrm>
            <a:off x="548640" y="6382512"/>
            <a:ext cx="5486400" cy="274320"/>
          </a:xfrm>
          <a:prstGeom prst="rect">
            <a:avLst/>
          </a:prstGeom>
          <a:noFill/>
          <a:ln/>
        </p:spPr>
        <p:txBody>
          <a:bodyPr wrap="square" lIns="0" tIns="0" rIns="0" bIns="0" rtlCol="0" anchor="ctr"/>
          <a:lstStyle/>
          <a:p>
            <a:pPr indent="0" marL="0">
              <a:buNone/>
            </a:pPr>
            <a:r>
              <a:rPr lang="en-US" sz="1000" b="1" spc="100" kern="0" dirty="0">
                <a:solidFill>
                  <a:srgbClr val="1A211D"/>
                </a:solidFill>
                <a:latin typeface="Courier New" pitchFamily="34" charset="0"/>
                <a:ea typeface="Courier New" pitchFamily="34" charset="-122"/>
                <a:cs typeface="Courier New" pitchFamily="34" charset="-120"/>
              </a:rPr>
              <a:t>KAZIMIERAITIS 125  ·  5–8 KL.</a:t>
            </a:r>
            <a:endParaRPr lang="en-US" sz="1000" dirty="0"/>
          </a:p>
        </p:txBody>
      </p:sp>
      <p:sp>
        <p:nvSpPr>
          <p:cNvPr id="3" name="Text 1"/>
          <p:cNvSpPr/>
          <p:nvPr>
            <p:ph idx="101" type="title" hasCustomPrompt="1"/>
          </p:nvPr>
        </p:nvSpPr>
        <p:spPr>
          <a:xfrm>
            <a:off x="548640" y="365760"/>
            <a:ext cx="11064240" cy="914400"/>
          </a:xfrm>
          <a:prstGeom prst="rect">
            <a:avLst/>
          </a:prstGeom>
          <a:noFill/>
          <a:ln/>
        </p:spPr>
        <p:txBody>
          <a:bodyPr wrap="square" rtlCol="0"/>
          <a:lstStyle>
            <a:lvl1pPr algn="l" indent="0" marL="0">
              <a:buNone/>
              <a:defRPr lang="en-US" sz="4400" dirty="0">
                <a:solidFill>
                  <a:srgbClr val="1A211D"/>
                </a:solidFill>
                <a:latin typeface="Impact" pitchFamily="34" charset="0"/>
                <a:ea typeface="Impact" pitchFamily="34" charset="-122"/>
                <a:cs typeface="Impact" pitchFamily="34" charset="-120"/>
              </a:defRPr>
            </a:lvl1pPr>
          </a:lstStyle>
          <a:p>
            <a:pPr algn="l" indent="0" marL="0">
              <a:buNone/>
            </a:pPr>
            <a:endParaRPr lang="en-US" sz="4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5.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5.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48640" y="1371600"/>
            <a:ext cx="3236976" cy="384048"/>
          </a:xfrm>
          <a:prstGeom prst="roundRect">
            <a:avLst>
              <a:gd name="adj" fmla="val 42857"/>
            </a:avLst>
          </a:prstGeom>
          <a:solidFill>
            <a:srgbClr val="FFCF3A"/>
          </a:solidFill>
          <a:ln w="12700">
            <a:solidFill>
              <a:srgbClr val="FFCF3A"/>
            </a:solidFill>
            <a:prstDash val="solid"/>
          </a:ln>
        </p:spPr>
      </p:sp>
      <p:sp>
        <p:nvSpPr>
          <p:cNvPr id="3" name="Text 1"/>
          <p:cNvSpPr txBox="1"/>
          <p:nvPr/>
        </p:nvSpPr>
        <p:spPr>
          <a:xfrm>
            <a:off x="548640" y="1371600"/>
            <a:ext cx="3236976"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ŠVENTINĖ PAMOKA · 5–8 KLASĖS</a:t>
            </a:r>
            <a:endParaRPr lang="en-US" sz="1200" dirty="0"/>
          </a:p>
        </p:txBody>
      </p:sp>
      <p:sp>
        <p:nvSpPr>
          <p:cNvPr id="4" name="Text 2"/>
          <p:cNvSpPr txBox="1"/>
          <p:nvPr/>
        </p:nvSpPr>
        <p:spPr>
          <a:xfrm>
            <a:off x="548640" y="2011680"/>
            <a:ext cx="6949440" cy="2377440"/>
          </a:xfrm>
          <a:prstGeom prst="rect">
            <a:avLst/>
          </a:prstGeom>
          <a:noFill/>
          <a:ln/>
        </p:spPr>
        <p:txBody>
          <a:bodyPr wrap="square" lIns="0" tIns="0" rIns="0" bIns="0" rtlCol="0" anchor="t"/>
          <a:lstStyle/>
          <a:p>
            <a:pPr indent="0" marL="0">
              <a:lnSpc>
                <a:spcPct val="92000"/>
              </a:lnSpc>
              <a:buNone/>
            </a:pPr>
            <a:r>
              <a:rPr lang="en-US" sz="7200" dirty="0">
                <a:solidFill>
                  <a:srgbClr val="FFFFFF"/>
                </a:solidFill>
                <a:latin typeface="Impact" pitchFamily="34" charset="0"/>
                <a:ea typeface="Impact" pitchFamily="34" charset="-122"/>
                <a:cs typeface="Impact" pitchFamily="34" charset="-120"/>
              </a:rPr>
              <a:t>IŠ SAVO ŽEMĖS</a:t>
            </a:r>
            <a:endParaRPr lang="en-US" sz="7200" dirty="0"/>
          </a:p>
          <a:p>
            <a:pPr indent="0" marL="0">
              <a:lnSpc>
                <a:spcPct val="92000"/>
              </a:lnSpc>
              <a:buNone/>
            </a:pPr>
            <a:r>
              <a:rPr lang="en-US" sz="7200" dirty="0">
                <a:solidFill>
                  <a:srgbClr val="FFFFFF"/>
                </a:solidFill>
                <a:latin typeface="Impact" pitchFamily="34" charset="0"/>
                <a:ea typeface="Impact" pitchFamily="34" charset="-122"/>
                <a:cs typeface="Impact" pitchFamily="34" charset="-120"/>
              </a:rPr>
              <a:t>NĖ ŽINGSNIO</a:t>
            </a:r>
            <a:endParaRPr lang="en-US" sz="7200" dirty="0"/>
          </a:p>
        </p:txBody>
      </p:sp>
      <p:sp>
        <p:nvSpPr>
          <p:cNvPr id="5" name="Text 3"/>
          <p:cNvSpPr txBox="1"/>
          <p:nvPr/>
        </p:nvSpPr>
        <p:spPr>
          <a:xfrm>
            <a:off x="548640" y="4526280"/>
            <a:ext cx="5669280" cy="1097280"/>
          </a:xfrm>
          <a:prstGeom prst="rect">
            <a:avLst/>
          </a:prstGeom>
          <a:noFill/>
          <a:ln/>
        </p:spPr>
        <p:txBody>
          <a:bodyPr wrap="square" lIns="0" tIns="0" rIns="0" bIns="0" rtlCol="0" anchor="t"/>
          <a:lstStyle/>
          <a:p>
            <a:pPr indent="0" marL="0">
              <a:buNone/>
            </a:pPr>
            <a:r>
              <a:rPr lang="en-US" sz="2000" dirty="0">
                <a:solidFill>
                  <a:srgbClr val="FFFFFF"/>
                </a:solidFill>
                <a:latin typeface="Arial" pitchFamily="34" charset="0"/>
                <a:ea typeface="Arial" pitchFamily="34" charset="-122"/>
                <a:cs typeface="Arial" pitchFamily="34" charset="-120"/>
              </a:rPr>
              <a:t>Kodėl žmonės rizikuoja viskuo dėl laisvės – ir ką tai kainuoja?</a:t>
            </a:r>
            <a:endParaRPr lang="en-US" sz="2000" dirty="0"/>
          </a:p>
        </p:txBody>
      </p:sp>
      <p:sp>
        <p:nvSpPr>
          <p:cNvPr id="6" name="Text 4"/>
          <p:cNvSpPr txBox="1"/>
          <p:nvPr/>
        </p:nvSpPr>
        <p:spPr>
          <a:xfrm>
            <a:off x="548640" y="5760720"/>
            <a:ext cx="6400800" cy="365760"/>
          </a:xfrm>
          <a:prstGeom prst="rect">
            <a:avLst/>
          </a:prstGeom>
          <a:noFill/>
          <a:ln/>
        </p:spPr>
        <p:txBody>
          <a:bodyPr wrap="square" lIns="0" tIns="0" rIns="0" bIns="0" rtlCol="0" anchor="t"/>
          <a:lstStyle/>
          <a:p>
            <a:pPr indent="0" marL="0">
              <a:buNone/>
            </a:pPr>
            <a:r>
              <a:rPr lang="en-US" sz="1400" b="1" spc="100" kern="0" dirty="0">
                <a:solidFill>
                  <a:srgbClr val="FFCF3A"/>
                </a:solidFill>
                <a:latin typeface="Courier New" pitchFamily="34" charset="0"/>
                <a:ea typeface="Courier New" pitchFamily="34" charset="-122"/>
                <a:cs typeface="Courier New" pitchFamily="34" charset="-120"/>
              </a:rPr>
              <a:t>1901 12 10 – 1946 07 02</a:t>
            </a:r>
            <a:endParaRPr lang="en-US" sz="1400" dirty="0"/>
          </a:p>
        </p:txBody>
      </p:sp>
      <p:sp>
        <p:nvSpPr>
          <p:cNvPr id="7" name="Shape 5"/>
          <p:cNvSpPr/>
          <p:nvPr/>
        </p:nvSpPr>
        <p:spPr>
          <a:xfrm>
            <a:off x="7818120" y="777240"/>
            <a:ext cx="3977640" cy="5440680"/>
          </a:xfrm>
          <a:prstGeom prst="roundRect">
            <a:avLst>
              <a:gd name="adj" fmla="val 4138"/>
            </a:avLst>
          </a:prstGeom>
          <a:solidFill>
            <a:srgbClr val="FFCF3A"/>
          </a:solidFill>
          <a:ln w="12700">
            <a:solidFill>
              <a:srgbClr val="FFCF3A"/>
            </a:solidFill>
            <a:prstDash val="solid"/>
          </a:ln>
        </p:spPr>
      </p:sp>
      <p:pic>
        <p:nvPicPr>
          <p:cNvPr id="8" name="Image 0" descr="/home/claude/kz/img/portretas.jpg">    </p:cNvPr>
          <p:cNvPicPr>
            <a:picLocks noChangeAspect="1"/>
          </p:cNvPicPr>
          <p:nvPr/>
        </p:nvPicPr>
        <p:blipFill>
          <a:blip r:embed="rId1"/>
          <a:stretch>
            <a:fillRect/>
          </a:stretch>
        </p:blipFill>
        <p:spPr>
          <a:xfrm>
            <a:off x="8001000" y="960120"/>
            <a:ext cx="3611880" cy="4928616"/>
          </a:xfrm>
          <a:prstGeom prst="rect">
            <a:avLst/>
          </a:prstGeom>
        </p:spPr>
      </p:pic>
      <p:sp>
        <p:nvSpPr>
          <p:cNvPr id="9" name="Text 6"/>
          <p:cNvSpPr txBox="1"/>
          <p:nvPr/>
        </p:nvSpPr>
        <p:spPr>
          <a:xfrm>
            <a:off x="8001000" y="5916168"/>
            <a:ext cx="3611880" cy="256032"/>
          </a:xfrm>
          <a:prstGeom prst="rect">
            <a:avLst/>
          </a:prstGeom>
          <a:noFill/>
          <a:ln/>
        </p:spPr>
        <p:txBody>
          <a:bodyPr wrap="square" lIns="0" tIns="0" rIns="0" bIns="0" rtlCol="0" anchor="t"/>
          <a:lstStyle/>
          <a:p>
            <a:pPr indent="0" marL="0">
              <a:buNone/>
            </a:pPr>
            <a:r>
              <a:rPr lang="en-US" sz="1000" b="1" dirty="0">
                <a:solidFill>
                  <a:srgbClr val="1A211D"/>
                </a:solidFill>
                <a:latin typeface="Courier New" pitchFamily="34" charset="0"/>
                <a:ea typeface="Courier New" pitchFamily="34" charset="-122"/>
                <a:cs typeface="Courier New" pitchFamily="34" charset="-120"/>
              </a:rPr>
              <a:t>ŠEIMOS ARCHYVAS</a:t>
            </a:r>
            <a:endParaRPr lang="en-US" sz="1000" dirty="0"/>
          </a:p>
        </p:txBody>
      </p:sp>
      <p:sp>
        <p:nvSpPr>
          <p:cNvPr id="10" name="Shape 7"/>
          <p:cNvSpPr/>
          <p:nvPr/>
        </p:nvSpPr>
        <p:spPr>
          <a:xfrm>
            <a:off x="6355080" y="4983480"/>
            <a:ext cx="1325880" cy="1325880"/>
          </a:xfrm>
          <a:prstGeom prst="ellipse">
            <a:avLst/>
          </a:prstGeom>
          <a:solidFill>
            <a:srgbClr val="FF4F3A"/>
          </a:solidFill>
          <a:ln w="12700">
            <a:solidFill>
              <a:srgbClr val="FF4F3A"/>
            </a:solidFill>
            <a:prstDash val="solid"/>
          </a:ln>
        </p:spPr>
      </p:sp>
      <p:sp>
        <p:nvSpPr>
          <p:cNvPr id="11" name="Text 8"/>
          <p:cNvSpPr txBox="1"/>
          <p:nvPr/>
        </p:nvSpPr>
        <p:spPr>
          <a:xfrm>
            <a:off x="6355080" y="5138928"/>
            <a:ext cx="1325880" cy="685800"/>
          </a:xfrm>
          <a:prstGeom prst="rect">
            <a:avLst/>
          </a:prstGeom>
          <a:noFill/>
          <a:ln/>
        </p:spPr>
        <p:txBody>
          <a:bodyPr wrap="square" lIns="0" tIns="0" rIns="0" bIns="0" rtlCol="0" anchor="t"/>
          <a:lstStyle/>
          <a:p>
            <a:pPr algn="ctr" indent="0" marL="0">
              <a:buNone/>
            </a:pPr>
            <a:r>
              <a:rPr lang="en-US" sz="4000" dirty="0">
                <a:solidFill>
                  <a:srgbClr val="FFFFFF"/>
                </a:solidFill>
                <a:latin typeface="Impact" pitchFamily="34" charset="0"/>
                <a:ea typeface="Impact" pitchFamily="34" charset="-122"/>
                <a:cs typeface="Impact" pitchFamily="34" charset="-120"/>
              </a:rPr>
              <a:t>125</a:t>
            </a:r>
            <a:endParaRPr lang="en-US" sz="4000" dirty="0"/>
          </a:p>
        </p:txBody>
      </p:sp>
      <p:sp>
        <p:nvSpPr>
          <p:cNvPr id="12" name="Text 9"/>
          <p:cNvSpPr txBox="1"/>
          <p:nvPr/>
        </p:nvSpPr>
        <p:spPr>
          <a:xfrm>
            <a:off x="6355080" y="5742432"/>
            <a:ext cx="1325880" cy="274320"/>
          </a:xfrm>
          <a:prstGeom prst="rect">
            <a:avLst/>
          </a:prstGeom>
          <a:noFill/>
          <a:ln/>
        </p:spPr>
        <p:txBody>
          <a:bodyPr wrap="square" lIns="0" tIns="0" rIns="0" bIns="0" rtlCol="0" anchor="t"/>
          <a:lstStyle/>
          <a:p>
            <a:pPr algn="ctr" indent="0" marL="0">
              <a:buNone/>
            </a:pPr>
            <a:r>
              <a:rPr lang="en-US" sz="1000" b="1" dirty="0">
                <a:solidFill>
                  <a:srgbClr val="FFFFFF"/>
                </a:solidFill>
                <a:latin typeface="Courier New" pitchFamily="34" charset="0"/>
                <a:ea typeface="Courier New" pitchFamily="34" charset="-122"/>
                <a:cs typeface="Courier New" pitchFamily="34" charset="-120"/>
              </a:rPr>
              <a:t>METAI</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KAS JIS?</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FFCF3A"/>
          </a:solidFill>
          <a:ln w="12700">
            <a:solidFill>
              <a:srgbClr val="FFCF3A"/>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UŽDUOTIS 1</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FFFFFF"/>
                </a:solidFill>
                <a:latin typeface="Courier New" pitchFamily="34" charset="0"/>
                <a:ea typeface="Courier New" pitchFamily="34" charset="-122"/>
                <a:cs typeface="Courier New" pitchFamily="34" charset="-120"/>
              </a:rPr>
              <a:t>VISA KLASĖ · 3 MIN.</a:t>
            </a:r>
            <a:endParaRPr lang="en-US" sz="1200" dirty="0"/>
          </a:p>
        </p:txBody>
      </p:sp>
      <p:sp>
        <p:nvSpPr>
          <p:cNvPr id="7" name="Shape 4"/>
          <p:cNvSpPr/>
          <p:nvPr/>
        </p:nvSpPr>
        <p:spPr>
          <a:xfrm>
            <a:off x="548640" y="2194560"/>
            <a:ext cx="3520440" cy="2468880"/>
          </a:xfrm>
          <a:prstGeom prst="roundRect">
            <a:avLst>
              <a:gd name="adj" fmla="val 6667"/>
            </a:avLst>
          </a:prstGeom>
          <a:solidFill>
            <a:srgbClr val="2E3B32"/>
          </a:solidFill>
          <a:ln w="12700">
            <a:solidFill>
              <a:srgbClr val="2E3B32"/>
            </a:solidFill>
            <a:prstDash val="solid"/>
          </a:ln>
        </p:spPr>
      </p:sp>
      <p:sp>
        <p:nvSpPr>
          <p:cNvPr id="8" name="Text 5"/>
          <p:cNvSpPr txBox="1"/>
          <p:nvPr/>
        </p:nvSpPr>
        <p:spPr>
          <a:xfrm>
            <a:off x="822960" y="2331720"/>
            <a:ext cx="3017520" cy="1371600"/>
          </a:xfrm>
          <a:prstGeom prst="rect">
            <a:avLst/>
          </a:prstGeom>
          <a:noFill/>
          <a:ln/>
        </p:spPr>
        <p:txBody>
          <a:bodyPr wrap="square" lIns="0" tIns="0" rIns="0" bIns="0" rtlCol="0" anchor="t"/>
          <a:lstStyle/>
          <a:p>
            <a:pPr indent="0" marL="0">
              <a:buNone/>
            </a:pPr>
            <a:r>
              <a:rPr lang="en-US" sz="9600" dirty="0">
                <a:solidFill>
                  <a:srgbClr val="FFCF3A"/>
                </a:solidFill>
                <a:latin typeface="Impact" pitchFamily="34" charset="0"/>
                <a:ea typeface="Impact" pitchFamily="34" charset="-122"/>
                <a:cs typeface="Impact" pitchFamily="34" charset="-120"/>
              </a:rPr>
              <a:t>5</a:t>
            </a:r>
            <a:endParaRPr lang="en-US" sz="9600" dirty="0"/>
          </a:p>
        </p:txBody>
      </p:sp>
      <p:sp>
        <p:nvSpPr>
          <p:cNvPr id="9" name="Text 6"/>
          <p:cNvSpPr txBox="1"/>
          <p:nvPr/>
        </p:nvSpPr>
        <p:spPr>
          <a:xfrm>
            <a:off x="822960" y="3749040"/>
            <a:ext cx="3017520" cy="73152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užsienio kalbas mokėjo</a:t>
            </a:r>
            <a:endParaRPr lang="en-US" sz="2000" dirty="0"/>
          </a:p>
        </p:txBody>
      </p:sp>
      <p:sp>
        <p:nvSpPr>
          <p:cNvPr id="10" name="Shape 7"/>
          <p:cNvSpPr/>
          <p:nvPr/>
        </p:nvSpPr>
        <p:spPr>
          <a:xfrm>
            <a:off x="4297680" y="2194560"/>
            <a:ext cx="3520440" cy="2468880"/>
          </a:xfrm>
          <a:prstGeom prst="roundRect">
            <a:avLst>
              <a:gd name="adj" fmla="val 6667"/>
            </a:avLst>
          </a:prstGeom>
          <a:solidFill>
            <a:srgbClr val="2E3B32"/>
          </a:solidFill>
          <a:ln w="12700">
            <a:solidFill>
              <a:srgbClr val="2E3B32"/>
            </a:solidFill>
            <a:prstDash val="solid"/>
          </a:ln>
        </p:spPr>
      </p:sp>
      <p:sp>
        <p:nvSpPr>
          <p:cNvPr id="11" name="Text 8"/>
          <p:cNvSpPr txBox="1"/>
          <p:nvPr/>
        </p:nvSpPr>
        <p:spPr>
          <a:xfrm>
            <a:off x="4572000" y="2331720"/>
            <a:ext cx="3017520" cy="1371600"/>
          </a:xfrm>
          <a:prstGeom prst="rect">
            <a:avLst/>
          </a:prstGeom>
          <a:noFill/>
          <a:ln/>
        </p:spPr>
        <p:txBody>
          <a:bodyPr wrap="square" lIns="0" tIns="0" rIns="0" bIns="0" rtlCol="0" anchor="t"/>
          <a:lstStyle/>
          <a:p>
            <a:pPr indent="0" marL="0">
              <a:buNone/>
            </a:pPr>
            <a:r>
              <a:rPr lang="en-US" sz="9600" dirty="0">
                <a:solidFill>
                  <a:srgbClr val="FFCF3A"/>
                </a:solidFill>
                <a:latin typeface="Impact" pitchFamily="34" charset="0"/>
                <a:ea typeface="Impact" pitchFamily="34" charset="-122"/>
                <a:cs typeface="Impact" pitchFamily="34" charset="-120"/>
              </a:rPr>
              <a:t>6</a:t>
            </a:r>
            <a:endParaRPr lang="en-US" sz="9600" dirty="0"/>
          </a:p>
        </p:txBody>
      </p:sp>
      <p:sp>
        <p:nvSpPr>
          <p:cNvPr id="12" name="Text 9"/>
          <p:cNvSpPr txBox="1"/>
          <p:nvPr/>
        </p:nvSpPr>
        <p:spPr>
          <a:xfrm>
            <a:off x="4572000" y="3749040"/>
            <a:ext cx="3017520" cy="73152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vaikus augino</a:t>
            </a:r>
            <a:endParaRPr lang="en-US" sz="2000" dirty="0"/>
          </a:p>
        </p:txBody>
      </p:sp>
      <p:sp>
        <p:nvSpPr>
          <p:cNvPr id="13" name="Shape 10"/>
          <p:cNvSpPr/>
          <p:nvPr/>
        </p:nvSpPr>
        <p:spPr>
          <a:xfrm>
            <a:off x="8046720" y="2194560"/>
            <a:ext cx="3520440" cy="2468880"/>
          </a:xfrm>
          <a:prstGeom prst="roundRect">
            <a:avLst>
              <a:gd name="adj" fmla="val 6667"/>
            </a:avLst>
          </a:prstGeom>
          <a:solidFill>
            <a:srgbClr val="FF4F3A"/>
          </a:solidFill>
          <a:ln w="12700">
            <a:solidFill>
              <a:srgbClr val="FF4F3A"/>
            </a:solidFill>
            <a:prstDash val="solid"/>
          </a:ln>
        </p:spPr>
      </p:sp>
      <p:sp>
        <p:nvSpPr>
          <p:cNvPr id="14" name="Text 11"/>
          <p:cNvSpPr txBox="1"/>
          <p:nvPr/>
        </p:nvSpPr>
        <p:spPr>
          <a:xfrm>
            <a:off x="8321040" y="2331720"/>
            <a:ext cx="3017520" cy="1371600"/>
          </a:xfrm>
          <a:prstGeom prst="rect">
            <a:avLst/>
          </a:prstGeom>
          <a:noFill/>
          <a:ln/>
        </p:spPr>
        <p:txBody>
          <a:bodyPr wrap="square" lIns="0" tIns="0" rIns="0" bIns="0" rtlCol="0" anchor="t"/>
          <a:lstStyle/>
          <a:p>
            <a:pPr indent="0" marL="0">
              <a:buNone/>
            </a:pPr>
            <a:r>
              <a:rPr lang="en-US" sz="9600" dirty="0">
                <a:solidFill>
                  <a:srgbClr val="FFFFFF"/>
                </a:solidFill>
                <a:latin typeface="Impact" pitchFamily="34" charset="0"/>
                <a:ea typeface="Impact" pitchFamily="34" charset="-122"/>
                <a:cs typeface="Impact" pitchFamily="34" charset="-120"/>
              </a:rPr>
              <a:t>77</a:t>
            </a:r>
            <a:endParaRPr lang="en-US" sz="9600" dirty="0"/>
          </a:p>
        </p:txBody>
      </p:sp>
      <p:sp>
        <p:nvSpPr>
          <p:cNvPr id="15" name="Text 12"/>
          <p:cNvSpPr txBox="1"/>
          <p:nvPr/>
        </p:nvSpPr>
        <p:spPr>
          <a:xfrm>
            <a:off x="8321040" y="3749040"/>
            <a:ext cx="3017520" cy="73152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metus neturėjo kapo</a:t>
            </a:r>
            <a:endParaRPr lang="en-US" sz="2000" dirty="0"/>
          </a:p>
        </p:txBody>
      </p:sp>
      <p:sp>
        <p:nvSpPr>
          <p:cNvPr id="16" name="Shape 13"/>
          <p:cNvSpPr/>
          <p:nvPr/>
        </p:nvSpPr>
        <p:spPr>
          <a:xfrm>
            <a:off x="548640" y="4937760"/>
            <a:ext cx="11064240" cy="1188720"/>
          </a:xfrm>
          <a:prstGeom prst="roundRect">
            <a:avLst>
              <a:gd name="adj" fmla="val 13846"/>
            </a:avLst>
          </a:prstGeom>
          <a:solidFill>
            <a:srgbClr val="FFFFFF"/>
          </a:solidFill>
          <a:ln w="12700">
            <a:solidFill>
              <a:srgbClr val="FFFFFF"/>
            </a:solidFill>
            <a:prstDash val="solid"/>
          </a:ln>
        </p:spPr>
      </p:sp>
      <p:sp>
        <p:nvSpPr>
          <p:cNvPr id="17" name="Text 14"/>
          <p:cNvSpPr txBox="1"/>
          <p:nvPr/>
        </p:nvSpPr>
        <p:spPr>
          <a:xfrm>
            <a:off x="822960" y="4937760"/>
            <a:ext cx="10515600" cy="1188720"/>
          </a:xfrm>
          <a:prstGeom prst="rect">
            <a:avLst/>
          </a:prstGeom>
          <a:noFill/>
          <a:ln/>
        </p:spPr>
        <p:txBody>
          <a:bodyPr wrap="square" lIns="0" tIns="0" rIns="0" bIns="0" rtlCol="0" anchor="ctr"/>
          <a:lstStyle/>
          <a:p>
            <a:pPr indent="0" marL="0">
              <a:buNone/>
            </a:pPr>
            <a:r>
              <a:rPr lang="en-US" sz="3200" dirty="0">
                <a:solidFill>
                  <a:srgbClr val="1A211D"/>
                </a:solidFill>
                <a:latin typeface="Impact" pitchFamily="34" charset="0"/>
                <a:ea typeface="Impact" pitchFamily="34" charset="-122"/>
                <a:cs typeface="Impact" pitchFamily="34" charset="-120"/>
              </a:rPr>
              <a:t>Kam ir kodėl reikėjo, kad jo kapo niekas nerastų?</a:t>
            </a:r>
            <a:endParaRPr lang="en-US" sz="32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LAISVĖS KOVOS: SVARBIAUSIOS DATOS</a:t>
            </a:r>
            <a:endParaRPr lang="en-US" sz="4400" dirty="0"/>
          </a:p>
        </p:txBody>
      </p:sp>
      <p:sp>
        <p:nvSpPr>
          <p:cNvPr id="3" name="Shape 1"/>
          <p:cNvSpPr/>
          <p:nvPr/>
        </p:nvSpPr>
        <p:spPr>
          <a:xfrm>
            <a:off x="548640" y="3584448"/>
            <a:ext cx="11064240" cy="109728"/>
          </a:xfrm>
          <a:prstGeom prst="rect">
            <a:avLst/>
          </a:prstGeom>
          <a:solidFill>
            <a:srgbClr val="1A211D"/>
          </a:solidFill>
          <a:ln w="12700">
            <a:solidFill>
              <a:srgbClr val="1A211D"/>
            </a:solidFill>
            <a:prstDash val="solid"/>
          </a:ln>
        </p:spPr>
      </p:sp>
      <p:sp>
        <p:nvSpPr>
          <p:cNvPr id="4" name="Shape 2"/>
          <p:cNvSpPr/>
          <p:nvPr/>
        </p:nvSpPr>
        <p:spPr>
          <a:xfrm>
            <a:off x="6035040" y="3493008"/>
            <a:ext cx="3017520" cy="292608"/>
          </a:xfrm>
          <a:prstGeom prst="rect">
            <a:avLst/>
          </a:prstGeom>
          <a:solidFill>
            <a:srgbClr val="FF4F3A"/>
          </a:solidFill>
          <a:ln w="12700">
            <a:solidFill>
              <a:srgbClr val="FF4F3A"/>
            </a:solidFill>
            <a:prstDash val="solid"/>
          </a:ln>
        </p:spPr>
      </p:sp>
      <p:sp>
        <p:nvSpPr>
          <p:cNvPr id="5" name="Shape 3"/>
          <p:cNvSpPr/>
          <p:nvPr/>
        </p:nvSpPr>
        <p:spPr>
          <a:xfrm>
            <a:off x="548640" y="3456432"/>
            <a:ext cx="365760" cy="365760"/>
          </a:xfrm>
          <a:prstGeom prst="ellipse">
            <a:avLst/>
          </a:prstGeom>
          <a:solidFill>
            <a:srgbClr val="FFCF3A"/>
          </a:solidFill>
          <a:ln w="12700">
            <a:solidFill>
              <a:srgbClr val="FFCF3A"/>
            </a:solidFill>
            <a:prstDash val="solid"/>
          </a:ln>
        </p:spPr>
      </p:sp>
      <p:sp>
        <p:nvSpPr>
          <p:cNvPr id="6" name="Text 4"/>
          <p:cNvSpPr txBox="1"/>
          <p:nvPr/>
        </p:nvSpPr>
        <p:spPr>
          <a:xfrm>
            <a:off x="548640" y="1645920"/>
            <a:ext cx="265176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1918 02 16</a:t>
            </a:r>
            <a:endParaRPr lang="en-US" sz="2800" dirty="0"/>
          </a:p>
        </p:txBody>
      </p:sp>
      <p:sp>
        <p:nvSpPr>
          <p:cNvPr id="7" name="Text 5"/>
          <p:cNvSpPr txBox="1"/>
          <p:nvPr/>
        </p:nvSpPr>
        <p:spPr>
          <a:xfrm>
            <a:off x="548640" y="2240280"/>
            <a:ext cx="2606040" cy="109728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Lietuvos Nepriklausomybės Aktas</a:t>
            </a:r>
            <a:endParaRPr lang="en-US" sz="1600" dirty="0"/>
          </a:p>
        </p:txBody>
      </p:sp>
      <p:sp>
        <p:nvSpPr>
          <p:cNvPr id="8" name="Shape 6"/>
          <p:cNvSpPr/>
          <p:nvPr/>
        </p:nvSpPr>
        <p:spPr>
          <a:xfrm>
            <a:off x="1874520" y="3456432"/>
            <a:ext cx="365760" cy="365760"/>
          </a:xfrm>
          <a:prstGeom prst="ellipse">
            <a:avLst/>
          </a:prstGeom>
          <a:solidFill>
            <a:srgbClr val="FFCF3A"/>
          </a:solidFill>
          <a:ln w="12700">
            <a:solidFill>
              <a:srgbClr val="FFCF3A"/>
            </a:solidFill>
            <a:prstDash val="solid"/>
          </a:ln>
        </p:spPr>
      </p:sp>
      <p:sp>
        <p:nvSpPr>
          <p:cNvPr id="9" name="Text 7"/>
          <p:cNvSpPr txBox="1"/>
          <p:nvPr/>
        </p:nvSpPr>
        <p:spPr>
          <a:xfrm>
            <a:off x="1874520" y="4023360"/>
            <a:ext cx="265176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1940 06 15</a:t>
            </a:r>
            <a:endParaRPr lang="en-US" sz="2800" dirty="0"/>
          </a:p>
        </p:txBody>
      </p:sp>
      <p:sp>
        <p:nvSpPr>
          <p:cNvPr id="10" name="Text 8"/>
          <p:cNvSpPr txBox="1"/>
          <p:nvPr/>
        </p:nvSpPr>
        <p:spPr>
          <a:xfrm>
            <a:off x="1874520" y="4617720"/>
            <a:ext cx="2606040" cy="109728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SSRS okupuoja Lietuvą</a:t>
            </a:r>
            <a:endParaRPr lang="en-US" sz="1600" dirty="0"/>
          </a:p>
        </p:txBody>
      </p:sp>
      <p:sp>
        <p:nvSpPr>
          <p:cNvPr id="11" name="Shape 9"/>
          <p:cNvSpPr/>
          <p:nvPr/>
        </p:nvSpPr>
        <p:spPr>
          <a:xfrm>
            <a:off x="3200400" y="3456432"/>
            <a:ext cx="365760" cy="365760"/>
          </a:xfrm>
          <a:prstGeom prst="ellipse">
            <a:avLst/>
          </a:prstGeom>
          <a:solidFill>
            <a:srgbClr val="FFCF3A"/>
          </a:solidFill>
          <a:ln w="12700">
            <a:solidFill>
              <a:srgbClr val="FFCF3A"/>
            </a:solidFill>
            <a:prstDash val="solid"/>
          </a:ln>
        </p:spPr>
      </p:sp>
      <p:sp>
        <p:nvSpPr>
          <p:cNvPr id="12" name="Text 10"/>
          <p:cNvSpPr txBox="1"/>
          <p:nvPr/>
        </p:nvSpPr>
        <p:spPr>
          <a:xfrm>
            <a:off x="3200400" y="1645920"/>
            <a:ext cx="265176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1941 06 14</a:t>
            </a:r>
            <a:endParaRPr lang="en-US" sz="2800" dirty="0"/>
          </a:p>
        </p:txBody>
      </p:sp>
      <p:sp>
        <p:nvSpPr>
          <p:cNvPr id="13" name="Text 11"/>
          <p:cNvSpPr txBox="1"/>
          <p:nvPr/>
        </p:nvSpPr>
        <p:spPr>
          <a:xfrm>
            <a:off x="3200400" y="2240280"/>
            <a:ext cx="2606040" cy="109728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Pirmieji masiniai trėmimai į Sibirą</a:t>
            </a:r>
            <a:endParaRPr lang="en-US" sz="1600" dirty="0"/>
          </a:p>
        </p:txBody>
      </p:sp>
      <p:sp>
        <p:nvSpPr>
          <p:cNvPr id="14" name="Shape 12"/>
          <p:cNvSpPr/>
          <p:nvPr/>
        </p:nvSpPr>
        <p:spPr>
          <a:xfrm>
            <a:off x="4526280" y="3456432"/>
            <a:ext cx="365760" cy="365760"/>
          </a:xfrm>
          <a:prstGeom prst="ellipse">
            <a:avLst/>
          </a:prstGeom>
          <a:solidFill>
            <a:srgbClr val="FFCF3A"/>
          </a:solidFill>
          <a:ln w="12700">
            <a:solidFill>
              <a:srgbClr val="FFCF3A"/>
            </a:solidFill>
            <a:prstDash val="solid"/>
          </a:ln>
        </p:spPr>
      </p:sp>
      <p:sp>
        <p:nvSpPr>
          <p:cNvPr id="15" name="Text 13"/>
          <p:cNvSpPr txBox="1"/>
          <p:nvPr/>
        </p:nvSpPr>
        <p:spPr>
          <a:xfrm>
            <a:off x="4526280" y="4023360"/>
            <a:ext cx="265176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1944 vasara</a:t>
            </a:r>
            <a:endParaRPr lang="en-US" sz="2800" dirty="0"/>
          </a:p>
        </p:txBody>
      </p:sp>
      <p:sp>
        <p:nvSpPr>
          <p:cNvPr id="16" name="Text 14"/>
          <p:cNvSpPr txBox="1"/>
          <p:nvPr/>
        </p:nvSpPr>
        <p:spPr>
          <a:xfrm>
            <a:off x="4526280" y="4617720"/>
            <a:ext cx="2606040" cy="109728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Sovietų kariuomenė grįžta – antroji okupacija</a:t>
            </a:r>
            <a:endParaRPr lang="en-US" sz="1600" dirty="0"/>
          </a:p>
        </p:txBody>
      </p:sp>
      <p:sp>
        <p:nvSpPr>
          <p:cNvPr id="17" name="Shape 15"/>
          <p:cNvSpPr/>
          <p:nvPr/>
        </p:nvSpPr>
        <p:spPr>
          <a:xfrm>
            <a:off x="5852160" y="3456432"/>
            <a:ext cx="365760" cy="365760"/>
          </a:xfrm>
          <a:prstGeom prst="ellipse">
            <a:avLst/>
          </a:prstGeom>
          <a:solidFill>
            <a:srgbClr val="FF4F3A"/>
          </a:solidFill>
          <a:ln w="12700">
            <a:solidFill>
              <a:srgbClr val="FF4F3A"/>
            </a:solidFill>
            <a:prstDash val="solid"/>
          </a:ln>
        </p:spPr>
      </p:sp>
      <p:sp>
        <p:nvSpPr>
          <p:cNvPr id="18" name="Text 16"/>
          <p:cNvSpPr txBox="1"/>
          <p:nvPr/>
        </p:nvSpPr>
        <p:spPr>
          <a:xfrm>
            <a:off x="5852160" y="1645920"/>
            <a:ext cx="2651760" cy="548640"/>
          </a:xfrm>
          <a:prstGeom prst="rect">
            <a:avLst/>
          </a:prstGeom>
          <a:noFill/>
          <a:ln/>
        </p:spPr>
        <p:txBody>
          <a:bodyPr wrap="square" lIns="0" tIns="0" rIns="0" bIns="0" rtlCol="0" anchor="t"/>
          <a:lstStyle/>
          <a:p>
            <a:pPr indent="0" marL="0">
              <a:buNone/>
            </a:pPr>
            <a:r>
              <a:rPr lang="en-US" sz="2800" dirty="0">
                <a:solidFill>
                  <a:srgbClr val="FF4F3A"/>
                </a:solidFill>
                <a:latin typeface="Impact" pitchFamily="34" charset="0"/>
                <a:ea typeface="Impact" pitchFamily="34" charset="-122"/>
                <a:cs typeface="Impact" pitchFamily="34" charset="-120"/>
              </a:rPr>
              <a:t>1944–1953</a:t>
            </a:r>
            <a:endParaRPr lang="en-US" sz="2800" dirty="0"/>
          </a:p>
        </p:txBody>
      </p:sp>
      <p:sp>
        <p:nvSpPr>
          <p:cNvPr id="19" name="Text 17"/>
          <p:cNvSpPr txBox="1"/>
          <p:nvPr/>
        </p:nvSpPr>
        <p:spPr>
          <a:xfrm>
            <a:off x="5852160" y="2240280"/>
            <a:ext cx="2606040" cy="1097280"/>
          </a:xfrm>
          <a:prstGeom prst="rect">
            <a:avLst/>
          </a:prstGeom>
          <a:noFill/>
          <a:ln/>
        </p:spPr>
        <p:txBody>
          <a:bodyPr wrap="square" lIns="0" tIns="0" rIns="0" bIns="0" rtlCol="0" anchor="t"/>
          <a:lstStyle/>
          <a:p>
            <a:pPr indent="0" marL="0">
              <a:buNone/>
            </a:pPr>
            <a:r>
              <a:rPr lang="en-US" sz="1600" b="1" dirty="0">
                <a:solidFill>
                  <a:srgbClr val="1A211D"/>
                </a:solidFill>
                <a:latin typeface="Arial" pitchFamily="34" charset="0"/>
                <a:ea typeface="Arial" pitchFamily="34" charset="-122"/>
                <a:cs typeface="Arial" pitchFamily="34" charset="-120"/>
              </a:rPr>
              <a:t>Organizuotas partizanų karas</a:t>
            </a:r>
            <a:endParaRPr lang="en-US" sz="1600" dirty="0"/>
          </a:p>
        </p:txBody>
      </p:sp>
      <p:sp>
        <p:nvSpPr>
          <p:cNvPr id="20" name="Shape 18"/>
          <p:cNvSpPr/>
          <p:nvPr/>
        </p:nvSpPr>
        <p:spPr>
          <a:xfrm>
            <a:off x="7178040" y="3456432"/>
            <a:ext cx="365760" cy="365760"/>
          </a:xfrm>
          <a:prstGeom prst="ellipse">
            <a:avLst/>
          </a:prstGeom>
          <a:solidFill>
            <a:srgbClr val="FFCF3A"/>
          </a:solidFill>
          <a:ln w="12700">
            <a:solidFill>
              <a:srgbClr val="FFCF3A"/>
            </a:solidFill>
            <a:prstDash val="solid"/>
          </a:ln>
        </p:spPr>
      </p:sp>
      <p:sp>
        <p:nvSpPr>
          <p:cNvPr id="21" name="Text 19"/>
          <p:cNvSpPr txBox="1"/>
          <p:nvPr/>
        </p:nvSpPr>
        <p:spPr>
          <a:xfrm>
            <a:off x="7178040" y="4023360"/>
            <a:ext cx="265176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1948 05 22</a:t>
            </a:r>
            <a:endParaRPr lang="en-US" sz="2800" dirty="0"/>
          </a:p>
        </p:txBody>
      </p:sp>
      <p:sp>
        <p:nvSpPr>
          <p:cNvPr id="22" name="Text 20"/>
          <p:cNvSpPr txBox="1"/>
          <p:nvPr/>
        </p:nvSpPr>
        <p:spPr>
          <a:xfrm>
            <a:off x="7178040" y="4617720"/>
            <a:ext cx="2606040" cy="109728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Didžiausias trėmimas „Vesna“ – apie 40 000 žmonių</a:t>
            </a:r>
            <a:endParaRPr lang="en-US" sz="1600" dirty="0"/>
          </a:p>
        </p:txBody>
      </p:sp>
      <p:sp>
        <p:nvSpPr>
          <p:cNvPr id="23" name="Shape 21"/>
          <p:cNvSpPr/>
          <p:nvPr/>
        </p:nvSpPr>
        <p:spPr>
          <a:xfrm>
            <a:off x="8503920" y="3456432"/>
            <a:ext cx="365760" cy="365760"/>
          </a:xfrm>
          <a:prstGeom prst="ellipse">
            <a:avLst/>
          </a:prstGeom>
          <a:solidFill>
            <a:srgbClr val="FFCF3A"/>
          </a:solidFill>
          <a:ln w="12700">
            <a:solidFill>
              <a:srgbClr val="FFCF3A"/>
            </a:solidFill>
            <a:prstDash val="solid"/>
          </a:ln>
        </p:spPr>
      </p:sp>
      <p:sp>
        <p:nvSpPr>
          <p:cNvPr id="24" name="Text 22"/>
          <p:cNvSpPr txBox="1"/>
          <p:nvPr/>
        </p:nvSpPr>
        <p:spPr>
          <a:xfrm>
            <a:off x="8503920" y="1645920"/>
            <a:ext cx="265176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1949 02 16</a:t>
            </a:r>
            <a:endParaRPr lang="en-US" sz="2800" dirty="0"/>
          </a:p>
        </p:txBody>
      </p:sp>
      <p:sp>
        <p:nvSpPr>
          <p:cNvPr id="25" name="Text 23"/>
          <p:cNvSpPr txBox="1"/>
          <p:nvPr/>
        </p:nvSpPr>
        <p:spPr>
          <a:xfrm>
            <a:off x="8503920" y="2240280"/>
            <a:ext cx="2606040" cy="109728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LLKS Tarybos Deklaracija</a:t>
            </a:r>
            <a:endParaRPr lang="en-US" sz="1600" dirty="0"/>
          </a:p>
        </p:txBody>
      </p:sp>
      <p:sp>
        <p:nvSpPr>
          <p:cNvPr id="26" name="Shape 24"/>
          <p:cNvSpPr/>
          <p:nvPr/>
        </p:nvSpPr>
        <p:spPr>
          <a:xfrm>
            <a:off x="9829800" y="3456432"/>
            <a:ext cx="365760" cy="365760"/>
          </a:xfrm>
          <a:prstGeom prst="ellipse">
            <a:avLst/>
          </a:prstGeom>
          <a:solidFill>
            <a:srgbClr val="FFCF3A"/>
          </a:solidFill>
          <a:ln w="12700">
            <a:solidFill>
              <a:srgbClr val="FFCF3A"/>
            </a:solidFill>
            <a:prstDash val="solid"/>
          </a:ln>
        </p:spPr>
      </p:sp>
      <p:sp>
        <p:nvSpPr>
          <p:cNvPr id="27" name="Text 25"/>
          <p:cNvSpPr txBox="1"/>
          <p:nvPr/>
        </p:nvSpPr>
        <p:spPr>
          <a:xfrm>
            <a:off x="9829800" y="4023360"/>
            <a:ext cx="182880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1990 03 11</a:t>
            </a:r>
            <a:endParaRPr lang="en-US" sz="2800" dirty="0"/>
          </a:p>
        </p:txBody>
      </p:sp>
      <p:sp>
        <p:nvSpPr>
          <p:cNvPr id="28" name="Text 26"/>
          <p:cNvSpPr txBox="1"/>
          <p:nvPr/>
        </p:nvSpPr>
        <p:spPr>
          <a:xfrm>
            <a:off x="9829800" y="4617720"/>
            <a:ext cx="1828800" cy="1097280"/>
          </a:xfrm>
          <a:prstGeom prst="rect">
            <a:avLst/>
          </a:prstGeom>
          <a:noFill/>
          <a:ln/>
        </p:spPr>
        <p:txBody>
          <a:bodyPr wrap="square" lIns="0" tIns="0" rIns="0" bIns="0" rtlCol="0" anchor="t"/>
          <a:lstStyle/>
          <a:p>
            <a:pPr indent="0" marL="0">
              <a:buNone/>
            </a:pPr>
            <a:r>
              <a:rPr lang="en-US" sz="1600" dirty="0">
                <a:solidFill>
                  <a:srgbClr val="1A211D"/>
                </a:solidFill>
                <a:latin typeface="Arial" pitchFamily="34" charset="0"/>
                <a:ea typeface="Arial" pitchFamily="34" charset="-122"/>
                <a:cs typeface="Arial" pitchFamily="34" charset="-120"/>
              </a:rPr>
              <a:t>Nepriklausomybės atkūrimas</a:t>
            </a:r>
            <a:endParaRPr lang="en-US" sz="16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KODĖL VYRAI IŠĖJO Į MIŠKĄ?</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1</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GRUPĖSE PO 3–4 · 5 MIN.</a:t>
            </a:r>
            <a:endParaRPr lang="en-US" sz="1200" dirty="0"/>
          </a:p>
        </p:txBody>
      </p:sp>
      <p:sp>
        <p:nvSpPr>
          <p:cNvPr id="7" name="Shape 4"/>
          <p:cNvSpPr/>
          <p:nvPr/>
        </p:nvSpPr>
        <p:spPr>
          <a:xfrm>
            <a:off x="548640" y="2240280"/>
            <a:ext cx="3566160" cy="1143000"/>
          </a:xfrm>
          <a:prstGeom prst="roundRect">
            <a:avLst>
              <a:gd name="adj" fmla="val 14400"/>
            </a:avLst>
          </a:prstGeom>
          <a:solidFill>
            <a:srgbClr val="FFFFFF"/>
          </a:solidFill>
          <a:ln w="12700">
            <a:solidFill>
              <a:srgbClr val="FFFFFF"/>
            </a:solidFill>
            <a:prstDash val="solid"/>
          </a:ln>
        </p:spPr>
      </p:sp>
      <p:sp>
        <p:nvSpPr>
          <p:cNvPr id="8" name="Shape 5"/>
          <p:cNvSpPr/>
          <p:nvPr/>
        </p:nvSpPr>
        <p:spPr>
          <a:xfrm>
            <a:off x="713232" y="2532888"/>
            <a:ext cx="548640" cy="548640"/>
          </a:xfrm>
          <a:prstGeom prst="ellipse">
            <a:avLst/>
          </a:prstGeom>
          <a:solidFill>
            <a:srgbClr val="1A211D"/>
          </a:solidFill>
          <a:ln w="12700">
            <a:solidFill>
              <a:srgbClr val="1A211D"/>
            </a:solidFill>
            <a:prstDash val="solid"/>
          </a:ln>
        </p:spPr>
      </p:sp>
      <p:sp>
        <p:nvSpPr>
          <p:cNvPr id="9" name="Text 6"/>
          <p:cNvSpPr txBox="1"/>
          <p:nvPr/>
        </p:nvSpPr>
        <p:spPr>
          <a:xfrm>
            <a:off x="713232" y="2532888"/>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D</a:t>
            </a:r>
            <a:endParaRPr lang="en-US" sz="2200" dirty="0"/>
          </a:p>
        </p:txBody>
      </p:sp>
      <p:sp>
        <p:nvSpPr>
          <p:cNvPr id="10" name="Text 7"/>
          <p:cNvSpPr txBox="1"/>
          <p:nvPr/>
        </p:nvSpPr>
        <p:spPr>
          <a:xfrm>
            <a:off x="1417320" y="2240280"/>
            <a:ext cx="2606040" cy="1143000"/>
          </a:xfrm>
          <a:prstGeom prst="rect">
            <a:avLst/>
          </a:prstGeom>
          <a:noFill/>
          <a:ln/>
        </p:spPr>
        <p:txBody>
          <a:bodyPr wrap="square" lIns="0" tIns="0" rIns="0" bIns="0" rtlCol="0" anchor="ctr"/>
          <a:lstStyle/>
          <a:p>
            <a:pPr indent="0" marL="0">
              <a:buNone/>
            </a:pPr>
            <a:r>
              <a:rPr lang="en-US" sz="1400" b="1" dirty="0">
                <a:solidFill>
                  <a:srgbClr val="1A211D"/>
                </a:solidFill>
                <a:latin typeface="Arial" pitchFamily="34" charset="0"/>
                <a:ea typeface="Arial" pitchFamily="34" charset="-122"/>
                <a:cs typeface="Arial" pitchFamily="34" charset="-120"/>
              </a:rPr>
              <a:t>Vyrus šaukia į sovietų kariuomenę, gresia suėmimai ir tremtis</a:t>
            </a:r>
            <a:endParaRPr lang="en-US" sz="1400" dirty="0"/>
          </a:p>
        </p:txBody>
      </p:sp>
      <p:sp>
        <p:nvSpPr>
          <p:cNvPr id="11" name="Shape 8"/>
          <p:cNvSpPr/>
          <p:nvPr/>
        </p:nvSpPr>
        <p:spPr>
          <a:xfrm>
            <a:off x="4297680" y="2240280"/>
            <a:ext cx="3566160" cy="1143000"/>
          </a:xfrm>
          <a:prstGeom prst="roundRect">
            <a:avLst>
              <a:gd name="adj" fmla="val 14400"/>
            </a:avLst>
          </a:prstGeom>
          <a:solidFill>
            <a:srgbClr val="FFFFFF"/>
          </a:solidFill>
          <a:ln w="12700">
            <a:solidFill>
              <a:srgbClr val="FFFFFF"/>
            </a:solidFill>
            <a:prstDash val="solid"/>
          </a:ln>
        </p:spPr>
      </p:sp>
      <p:sp>
        <p:nvSpPr>
          <p:cNvPr id="12" name="Shape 9"/>
          <p:cNvSpPr/>
          <p:nvPr/>
        </p:nvSpPr>
        <p:spPr>
          <a:xfrm>
            <a:off x="4462272" y="2532888"/>
            <a:ext cx="548640" cy="548640"/>
          </a:xfrm>
          <a:prstGeom prst="ellipse">
            <a:avLst/>
          </a:prstGeom>
          <a:solidFill>
            <a:srgbClr val="1A211D"/>
          </a:solidFill>
          <a:ln w="12700">
            <a:solidFill>
              <a:srgbClr val="1A211D"/>
            </a:solidFill>
            <a:prstDash val="solid"/>
          </a:ln>
        </p:spPr>
      </p:sp>
      <p:sp>
        <p:nvSpPr>
          <p:cNvPr id="13" name="Text 10"/>
          <p:cNvSpPr txBox="1"/>
          <p:nvPr/>
        </p:nvSpPr>
        <p:spPr>
          <a:xfrm>
            <a:off x="4462272" y="2532888"/>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A</a:t>
            </a:r>
            <a:endParaRPr lang="en-US" sz="2200" dirty="0"/>
          </a:p>
        </p:txBody>
      </p:sp>
      <p:sp>
        <p:nvSpPr>
          <p:cNvPr id="14" name="Text 11"/>
          <p:cNvSpPr txBox="1"/>
          <p:nvPr/>
        </p:nvSpPr>
        <p:spPr>
          <a:xfrm>
            <a:off x="5166360" y="2240280"/>
            <a:ext cx="2606040" cy="1143000"/>
          </a:xfrm>
          <a:prstGeom prst="rect">
            <a:avLst/>
          </a:prstGeom>
          <a:noFill/>
          <a:ln/>
        </p:spPr>
        <p:txBody>
          <a:bodyPr wrap="square" lIns="0" tIns="0" rIns="0" bIns="0" rtlCol="0" anchor="ctr"/>
          <a:lstStyle/>
          <a:p>
            <a:pPr indent="0" marL="0">
              <a:buNone/>
            </a:pPr>
            <a:r>
              <a:rPr lang="en-US" sz="1400" b="1" dirty="0">
                <a:solidFill>
                  <a:srgbClr val="1A211D"/>
                </a:solidFill>
                <a:latin typeface="Arial" pitchFamily="34" charset="0"/>
                <a:ea typeface="Arial" pitchFamily="34" charset="-122"/>
                <a:cs typeface="Arial" pitchFamily="34" charset="-120"/>
              </a:rPr>
              <a:t>1940 06 15 SSRS okupuoja Lietuvą, sunaikinama kariuomenė</a:t>
            </a:r>
            <a:endParaRPr lang="en-US" sz="1400" dirty="0"/>
          </a:p>
        </p:txBody>
      </p:sp>
      <p:sp>
        <p:nvSpPr>
          <p:cNvPr id="15" name="Shape 12"/>
          <p:cNvSpPr/>
          <p:nvPr/>
        </p:nvSpPr>
        <p:spPr>
          <a:xfrm>
            <a:off x="8046720" y="2240280"/>
            <a:ext cx="3566160" cy="1143000"/>
          </a:xfrm>
          <a:prstGeom prst="roundRect">
            <a:avLst>
              <a:gd name="adj" fmla="val 14400"/>
            </a:avLst>
          </a:prstGeom>
          <a:solidFill>
            <a:srgbClr val="FFFFFF"/>
          </a:solidFill>
          <a:ln w="12700">
            <a:solidFill>
              <a:srgbClr val="FFFFFF"/>
            </a:solidFill>
            <a:prstDash val="solid"/>
          </a:ln>
        </p:spPr>
      </p:sp>
      <p:sp>
        <p:nvSpPr>
          <p:cNvPr id="16" name="Shape 13"/>
          <p:cNvSpPr/>
          <p:nvPr/>
        </p:nvSpPr>
        <p:spPr>
          <a:xfrm>
            <a:off x="8211312" y="2532888"/>
            <a:ext cx="548640" cy="548640"/>
          </a:xfrm>
          <a:prstGeom prst="ellipse">
            <a:avLst/>
          </a:prstGeom>
          <a:solidFill>
            <a:srgbClr val="1A211D"/>
          </a:solidFill>
          <a:ln w="12700">
            <a:solidFill>
              <a:srgbClr val="1A211D"/>
            </a:solidFill>
            <a:prstDash val="solid"/>
          </a:ln>
        </p:spPr>
      </p:sp>
      <p:sp>
        <p:nvSpPr>
          <p:cNvPr id="17" name="Text 14"/>
          <p:cNvSpPr txBox="1"/>
          <p:nvPr/>
        </p:nvSpPr>
        <p:spPr>
          <a:xfrm>
            <a:off x="8211312" y="2532888"/>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F</a:t>
            </a:r>
            <a:endParaRPr lang="en-US" sz="2200" dirty="0"/>
          </a:p>
        </p:txBody>
      </p:sp>
      <p:sp>
        <p:nvSpPr>
          <p:cNvPr id="18" name="Text 15"/>
          <p:cNvSpPr txBox="1"/>
          <p:nvPr/>
        </p:nvSpPr>
        <p:spPr>
          <a:xfrm>
            <a:off x="8915400" y="2240280"/>
            <a:ext cx="2606040" cy="1143000"/>
          </a:xfrm>
          <a:prstGeom prst="rect">
            <a:avLst/>
          </a:prstGeom>
          <a:noFill/>
          <a:ln/>
        </p:spPr>
        <p:txBody>
          <a:bodyPr wrap="square" lIns="0" tIns="0" rIns="0" bIns="0" rtlCol="0" anchor="ctr"/>
          <a:lstStyle/>
          <a:p>
            <a:pPr indent="0" marL="0">
              <a:buNone/>
            </a:pPr>
            <a:r>
              <a:rPr lang="en-US" sz="1400" b="1" dirty="0">
                <a:solidFill>
                  <a:srgbClr val="1A211D"/>
                </a:solidFill>
                <a:latin typeface="Arial" pitchFamily="34" charset="0"/>
                <a:ea typeface="Arial" pitchFamily="34" charset="-122"/>
                <a:cs typeface="Arial" pitchFamily="34" charset="-120"/>
              </a:rPr>
              <a:t>1949 02 16 partizanai skelbia: Lietuva bus demokratinė respublika</a:t>
            </a:r>
            <a:endParaRPr lang="en-US" sz="1400" dirty="0"/>
          </a:p>
        </p:txBody>
      </p:sp>
      <p:sp>
        <p:nvSpPr>
          <p:cNvPr id="19" name="Shape 16"/>
          <p:cNvSpPr/>
          <p:nvPr/>
        </p:nvSpPr>
        <p:spPr>
          <a:xfrm>
            <a:off x="548640" y="3566160"/>
            <a:ext cx="3566160" cy="1143000"/>
          </a:xfrm>
          <a:prstGeom prst="roundRect">
            <a:avLst>
              <a:gd name="adj" fmla="val 14400"/>
            </a:avLst>
          </a:prstGeom>
          <a:solidFill>
            <a:srgbClr val="FFFFFF"/>
          </a:solidFill>
          <a:ln w="12700">
            <a:solidFill>
              <a:srgbClr val="FFFFFF"/>
            </a:solidFill>
            <a:prstDash val="solid"/>
          </a:ln>
        </p:spPr>
      </p:sp>
      <p:sp>
        <p:nvSpPr>
          <p:cNvPr id="20" name="Shape 17"/>
          <p:cNvSpPr/>
          <p:nvPr/>
        </p:nvSpPr>
        <p:spPr>
          <a:xfrm>
            <a:off x="713232" y="3858768"/>
            <a:ext cx="548640" cy="548640"/>
          </a:xfrm>
          <a:prstGeom prst="ellipse">
            <a:avLst/>
          </a:prstGeom>
          <a:solidFill>
            <a:srgbClr val="1A211D"/>
          </a:solidFill>
          <a:ln w="12700">
            <a:solidFill>
              <a:srgbClr val="1A211D"/>
            </a:solidFill>
            <a:prstDash val="solid"/>
          </a:ln>
        </p:spPr>
      </p:sp>
      <p:sp>
        <p:nvSpPr>
          <p:cNvPr id="21" name="Text 18"/>
          <p:cNvSpPr txBox="1"/>
          <p:nvPr/>
        </p:nvSpPr>
        <p:spPr>
          <a:xfrm>
            <a:off x="713232" y="3858768"/>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C</a:t>
            </a:r>
            <a:endParaRPr lang="en-US" sz="2200" dirty="0"/>
          </a:p>
        </p:txBody>
      </p:sp>
      <p:sp>
        <p:nvSpPr>
          <p:cNvPr id="22" name="Text 19"/>
          <p:cNvSpPr txBox="1"/>
          <p:nvPr/>
        </p:nvSpPr>
        <p:spPr>
          <a:xfrm>
            <a:off x="1417320" y="3566160"/>
            <a:ext cx="2606040" cy="1143000"/>
          </a:xfrm>
          <a:prstGeom prst="rect">
            <a:avLst/>
          </a:prstGeom>
          <a:noFill/>
          <a:ln/>
        </p:spPr>
        <p:txBody>
          <a:bodyPr wrap="square" lIns="0" tIns="0" rIns="0" bIns="0" rtlCol="0" anchor="ctr"/>
          <a:lstStyle/>
          <a:p>
            <a:pPr indent="0" marL="0">
              <a:buNone/>
            </a:pPr>
            <a:r>
              <a:rPr lang="en-US" sz="1400" b="1" dirty="0">
                <a:solidFill>
                  <a:srgbClr val="1A211D"/>
                </a:solidFill>
                <a:latin typeface="Arial" pitchFamily="34" charset="0"/>
                <a:ea typeface="Arial" pitchFamily="34" charset="-122"/>
                <a:cs typeface="Arial" pitchFamily="34" charset="-120"/>
              </a:rPr>
              <a:t>1944 vasarą sovietų kariuomenė grįžta</a:t>
            </a:r>
            <a:endParaRPr lang="en-US" sz="1400" dirty="0"/>
          </a:p>
        </p:txBody>
      </p:sp>
      <p:sp>
        <p:nvSpPr>
          <p:cNvPr id="23" name="Shape 20"/>
          <p:cNvSpPr/>
          <p:nvPr/>
        </p:nvSpPr>
        <p:spPr>
          <a:xfrm>
            <a:off x="4297680" y="3566160"/>
            <a:ext cx="3566160" cy="1143000"/>
          </a:xfrm>
          <a:prstGeom prst="roundRect">
            <a:avLst>
              <a:gd name="adj" fmla="val 14400"/>
            </a:avLst>
          </a:prstGeom>
          <a:solidFill>
            <a:srgbClr val="FFFFFF"/>
          </a:solidFill>
          <a:ln w="12700">
            <a:solidFill>
              <a:srgbClr val="FFFFFF"/>
            </a:solidFill>
            <a:prstDash val="solid"/>
          </a:ln>
        </p:spPr>
      </p:sp>
      <p:sp>
        <p:nvSpPr>
          <p:cNvPr id="24" name="Shape 21"/>
          <p:cNvSpPr/>
          <p:nvPr/>
        </p:nvSpPr>
        <p:spPr>
          <a:xfrm>
            <a:off x="4462272" y="3858768"/>
            <a:ext cx="548640" cy="548640"/>
          </a:xfrm>
          <a:prstGeom prst="ellipse">
            <a:avLst/>
          </a:prstGeom>
          <a:solidFill>
            <a:srgbClr val="1A211D"/>
          </a:solidFill>
          <a:ln w="12700">
            <a:solidFill>
              <a:srgbClr val="1A211D"/>
            </a:solidFill>
            <a:prstDash val="solid"/>
          </a:ln>
        </p:spPr>
      </p:sp>
      <p:sp>
        <p:nvSpPr>
          <p:cNvPr id="25" name="Text 22"/>
          <p:cNvSpPr txBox="1"/>
          <p:nvPr/>
        </p:nvSpPr>
        <p:spPr>
          <a:xfrm>
            <a:off x="4462272" y="3858768"/>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E</a:t>
            </a:r>
            <a:endParaRPr lang="en-US" sz="2200" dirty="0"/>
          </a:p>
        </p:txBody>
      </p:sp>
      <p:sp>
        <p:nvSpPr>
          <p:cNvPr id="26" name="Text 23"/>
          <p:cNvSpPr txBox="1"/>
          <p:nvPr/>
        </p:nvSpPr>
        <p:spPr>
          <a:xfrm>
            <a:off x="5166360" y="3566160"/>
            <a:ext cx="2606040" cy="1143000"/>
          </a:xfrm>
          <a:prstGeom prst="rect">
            <a:avLst/>
          </a:prstGeom>
          <a:noFill/>
          <a:ln/>
        </p:spPr>
        <p:txBody>
          <a:bodyPr wrap="square" lIns="0" tIns="0" rIns="0" bIns="0" rtlCol="0" anchor="ctr"/>
          <a:lstStyle/>
          <a:p>
            <a:pPr indent="0" marL="0">
              <a:buNone/>
            </a:pPr>
            <a:r>
              <a:rPr lang="en-US" sz="1400" b="1" dirty="0">
                <a:solidFill>
                  <a:srgbClr val="1A211D"/>
                </a:solidFill>
                <a:latin typeface="Arial" pitchFamily="34" charset="0"/>
                <a:ea typeface="Arial" pitchFamily="34" charset="-122"/>
                <a:cs typeface="Arial" pitchFamily="34" charset="-120"/>
              </a:rPr>
              <a:t>Tūkstančiai vyrų išeina į miškus – prasideda partizanų karas</a:t>
            </a:r>
            <a:endParaRPr lang="en-US" sz="1400" dirty="0"/>
          </a:p>
        </p:txBody>
      </p:sp>
      <p:sp>
        <p:nvSpPr>
          <p:cNvPr id="27" name="Shape 24"/>
          <p:cNvSpPr/>
          <p:nvPr/>
        </p:nvSpPr>
        <p:spPr>
          <a:xfrm>
            <a:off x="8046720" y="3566160"/>
            <a:ext cx="3566160" cy="1143000"/>
          </a:xfrm>
          <a:prstGeom prst="roundRect">
            <a:avLst>
              <a:gd name="adj" fmla="val 14400"/>
            </a:avLst>
          </a:prstGeom>
          <a:solidFill>
            <a:srgbClr val="FFFFFF"/>
          </a:solidFill>
          <a:ln w="12700">
            <a:solidFill>
              <a:srgbClr val="FFFFFF"/>
            </a:solidFill>
            <a:prstDash val="solid"/>
          </a:ln>
        </p:spPr>
      </p:sp>
      <p:sp>
        <p:nvSpPr>
          <p:cNvPr id="28" name="Shape 25"/>
          <p:cNvSpPr/>
          <p:nvPr/>
        </p:nvSpPr>
        <p:spPr>
          <a:xfrm>
            <a:off x="8211312" y="3858768"/>
            <a:ext cx="548640" cy="548640"/>
          </a:xfrm>
          <a:prstGeom prst="ellipse">
            <a:avLst/>
          </a:prstGeom>
          <a:solidFill>
            <a:srgbClr val="1A211D"/>
          </a:solidFill>
          <a:ln w="12700">
            <a:solidFill>
              <a:srgbClr val="1A211D"/>
            </a:solidFill>
            <a:prstDash val="solid"/>
          </a:ln>
        </p:spPr>
      </p:sp>
      <p:sp>
        <p:nvSpPr>
          <p:cNvPr id="29" name="Text 26"/>
          <p:cNvSpPr txBox="1"/>
          <p:nvPr/>
        </p:nvSpPr>
        <p:spPr>
          <a:xfrm>
            <a:off x="8211312" y="3858768"/>
            <a:ext cx="548640" cy="548640"/>
          </a:xfrm>
          <a:prstGeom prst="rect">
            <a:avLst/>
          </a:prstGeom>
          <a:noFill/>
          <a:ln/>
        </p:spPr>
        <p:txBody>
          <a:bodyPr wrap="square" lIns="0" tIns="0" rIns="0" bIns="0" rtlCol="0" anchor="ctr"/>
          <a:lstStyle/>
          <a:p>
            <a:pPr algn="ctr" indent="0" marL="0">
              <a:buNone/>
            </a:pPr>
            <a:r>
              <a:rPr lang="en-US" sz="2200" dirty="0">
                <a:solidFill>
                  <a:srgbClr val="FFCF3A"/>
                </a:solidFill>
                <a:latin typeface="Impact" pitchFamily="34" charset="0"/>
                <a:ea typeface="Impact" pitchFamily="34" charset="-122"/>
                <a:cs typeface="Impact" pitchFamily="34" charset="-120"/>
              </a:rPr>
              <a:t>B</a:t>
            </a:r>
            <a:endParaRPr lang="en-US" sz="2200" dirty="0"/>
          </a:p>
        </p:txBody>
      </p:sp>
      <p:sp>
        <p:nvSpPr>
          <p:cNvPr id="30" name="Text 27"/>
          <p:cNvSpPr txBox="1"/>
          <p:nvPr/>
        </p:nvSpPr>
        <p:spPr>
          <a:xfrm>
            <a:off x="8915400" y="3566160"/>
            <a:ext cx="2606040" cy="1143000"/>
          </a:xfrm>
          <a:prstGeom prst="rect">
            <a:avLst/>
          </a:prstGeom>
          <a:noFill/>
          <a:ln/>
        </p:spPr>
        <p:txBody>
          <a:bodyPr wrap="square" lIns="0" tIns="0" rIns="0" bIns="0" rtlCol="0" anchor="ctr"/>
          <a:lstStyle/>
          <a:p>
            <a:pPr indent="0" marL="0">
              <a:buNone/>
            </a:pPr>
            <a:r>
              <a:rPr lang="en-US" sz="1400" b="1" dirty="0">
                <a:solidFill>
                  <a:srgbClr val="1A211D"/>
                </a:solidFill>
                <a:latin typeface="Arial" pitchFamily="34" charset="0"/>
                <a:ea typeface="Arial" pitchFamily="34" charset="-122"/>
                <a:cs typeface="Arial" pitchFamily="34" charset="-120"/>
              </a:rPr>
              <a:t>1941 06 14 prasideda masiniai trėmimai į Sibirą</a:t>
            </a:r>
            <a:endParaRPr lang="en-US" sz="1400" dirty="0"/>
          </a:p>
        </p:txBody>
      </p:sp>
      <p:sp>
        <p:nvSpPr>
          <p:cNvPr id="31" name="Shape 28"/>
          <p:cNvSpPr/>
          <p:nvPr/>
        </p:nvSpPr>
        <p:spPr>
          <a:xfrm>
            <a:off x="548640" y="5029200"/>
            <a:ext cx="11064240" cy="1097280"/>
          </a:xfrm>
          <a:prstGeom prst="roundRect">
            <a:avLst>
              <a:gd name="adj" fmla="val 15000"/>
            </a:avLst>
          </a:prstGeom>
          <a:solidFill>
            <a:srgbClr val="1A211D"/>
          </a:solidFill>
          <a:ln w="12700">
            <a:solidFill>
              <a:srgbClr val="1A211D"/>
            </a:solidFill>
            <a:prstDash val="solid"/>
          </a:ln>
        </p:spPr>
      </p:sp>
      <p:sp>
        <p:nvSpPr>
          <p:cNvPr id="32" name="Text 29"/>
          <p:cNvSpPr txBox="1"/>
          <p:nvPr/>
        </p:nvSpPr>
        <p:spPr>
          <a:xfrm>
            <a:off x="868680" y="5029200"/>
            <a:ext cx="6949440" cy="1097280"/>
          </a:xfrm>
          <a:prstGeom prst="rect">
            <a:avLst/>
          </a:prstGeom>
          <a:noFill/>
          <a:ln/>
        </p:spPr>
        <p:txBody>
          <a:bodyPr wrap="square" lIns="0" tIns="0" rIns="0" bIns="0" rtlCol="0" anchor="ctr"/>
          <a:lstStyle/>
          <a:p>
            <a:pPr indent="0" marL="0">
              <a:buNone/>
            </a:pPr>
            <a:r>
              <a:rPr lang="en-US" sz="1800" b="1" dirty="0">
                <a:solidFill>
                  <a:srgbClr val="FFCF3A"/>
                </a:solidFill>
                <a:latin typeface="Courier New" pitchFamily="34" charset="0"/>
                <a:ea typeface="Courier New" pitchFamily="34" charset="-122"/>
                <a:cs typeface="Courier New" pitchFamily="34" charset="-120"/>
              </a:rPr>
              <a:t>Grandinė:  __ → __ → __ → __ → __ → __</a:t>
            </a:r>
            <a:endParaRPr lang="en-US" sz="1800" dirty="0"/>
          </a:p>
        </p:txBody>
      </p:sp>
      <p:sp>
        <p:nvSpPr>
          <p:cNvPr id="33" name="Text 30"/>
          <p:cNvSpPr txBox="1"/>
          <p:nvPr/>
        </p:nvSpPr>
        <p:spPr>
          <a:xfrm>
            <a:off x="7863840" y="5029200"/>
            <a:ext cx="3566160" cy="1097280"/>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Tarp kortelių įrašykite „todėl“ arba „nes“.</a:t>
            </a:r>
            <a:endParaRPr lang="en-US" sz="16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1944 M. LIEPA: TRYS KELIAI</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2</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POROMIS · 4 MIN.</a:t>
            </a:r>
            <a:endParaRPr lang="en-US" sz="1200" dirty="0"/>
          </a:p>
        </p:txBody>
      </p:sp>
      <p:sp>
        <p:nvSpPr>
          <p:cNvPr id="7" name="Shape 4"/>
          <p:cNvSpPr/>
          <p:nvPr/>
        </p:nvSpPr>
        <p:spPr>
          <a:xfrm>
            <a:off x="548640" y="2194560"/>
            <a:ext cx="3520440" cy="3931920"/>
          </a:xfrm>
          <a:prstGeom prst="roundRect">
            <a:avLst>
              <a:gd name="adj" fmla="val 4675"/>
            </a:avLst>
          </a:prstGeom>
          <a:solidFill>
            <a:srgbClr val="1A211D"/>
          </a:solidFill>
          <a:ln w="12700">
            <a:solidFill>
              <a:srgbClr val="1A211D"/>
            </a:solidFill>
            <a:prstDash val="solid"/>
          </a:ln>
        </p:spPr>
      </p:sp>
      <p:sp>
        <p:nvSpPr>
          <p:cNvPr id="8" name="Shape 5"/>
          <p:cNvSpPr/>
          <p:nvPr/>
        </p:nvSpPr>
        <p:spPr>
          <a:xfrm>
            <a:off x="822960" y="2423160"/>
            <a:ext cx="685800" cy="685800"/>
          </a:xfrm>
          <a:prstGeom prst="ellipse">
            <a:avLst/>
          </a:prstGeom>
          <a:solidFill>
            <a:srgbClr val="FFCF3A"/>
          </a:solidFill>
          <a:ln w="12700">
            <a:solidFill>
              <a:srgbClr val="FFCF3A"/>
            </a:solidFill>
            <a:prstDash val="solid"/>
          </a:ln>
        </p:spPr>
      </p:sp>
      <p:sp>
        <p:nvSpPr>
          <p:cNvPr id="9" name="Text 6"/>
          <p:cNvSpPr txBox="1"/>
          <p:nvPr/>
        </p:nvSpPr>
        <p:spPr>
          <a:xfrm>
            <a:off x="822960" y="2423160"/>
            <a:ext cx="685800" cy="685800"/>
          </a:xfrm>
          <a:prstGeom prst="rect">
            <a:avLst/>
          </a:prstGeom>
          <a:noFill/>
          <a:ln/>
        </p:spPr>
        <p:txBody>
          <a:bodyPr wrap="square" lIns="0" tIns="0" rIns="0" bIns="0" rtlCol="0" anchor="ctr"/>
          <a:lstStyle/>
          <a:p>
            <a:pPr algn="ctr" indent="0" marL="0">
              <a:buNone/>
            </a:pPr>
            <a:r>
              <a:rPr lang="en-US" sz="2800" dirty="0">
                <a:solidFill>
                  <a:srgbClr val="1A211D"/>
                </a:solidFill>
                <a:latin typeface="Impact" pitchFamily="34" charset="0"/>
                <a:ea typeface="Impact" pitchFamily="34" charset="-122"/>
                <a:cs typeface="Impact" pitchFamily="34" charset="-120"/>
              </a:rPr>
              <a:t>A</a:t>
            </a:r>
            <a:endParaRPr lang="en-US" sz="2800" dirty="0"/>
          </a:p>
        </p:txBody>
      </p:sp>
      <p:sp>
        <p:nvSpPr>
          <p:cNvPr id="10" name="Text 7"/>
          <p:cNvSpPr txBox="1"/>
          <p:nvPr/>
        </p:nvSpPr>
        <p:spPr>
          <a:xfrm>
            <a:off x="822960" y="3246120"/>
            <a:ext cx="3017520" cy="86868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Trauktis į Vakarus</a:t>
            </a:r>
            <a:endParaRPr lang="en-US" sz="2800" dirty="0"/>
          </a:p>
        </p:txBody>
      </p:sp>
      <p:sp>
        <p:nvSpPr>
          <p:cNvPr id="11" name="Text 8"/>
          <p:cNvSpPr txBox="1"/>
          <p:nvPr/>
        </p:nvSpPr>
        <p:spPr>
          <a:xfrm>
            <a:off x="822960" y="4114800"/>
            <a:ext cx="3017520" cy="457200"/>
          </a:xfrm>
          <a:prstGeom prst="rect">
            <a:avLst/>
          </a:prstGeom>
          <a:noFill/>
          <a:ln/>
        </p:spPr>
        <p:txBody>
          <a:bodyPr wrap="square" lIns="0" tIns="0" rIns="0" bIns="0" rtlCol="0" anchor="t"/>
          <a:lstStyle/>
          <a:p>
            <a:pPr indent="0" marL="0">
              <a:buNone/>
            </a:pPr>
            <a:r>
              <a:rPr lang="en-US" sz="1500" dirty="0">
                <a:solidFill>
                  <a:srgbClr val="9AA19C"/>
                </a:solidFill>
                <a:latin typeface="Arial" pitchFamily="34" charset="0"/>
                <a:ea typeface="Arial" pitchFamily="34" charset="-122"/>
                <a:cs typeface="Arial" pitchFamily="34" charset="-120"/>
              </a:rPr>
              <a:t>su broliu Valerijonu</a:t>
            </a:r>
            <a:endParaRPr lang="en-US" sz="1500" dirty="0"/>
          </a:p>
        </p:txBody>
      </p:sp>
      <p:sp>
        <p:nvSpPr>
          <p:cNvPr id="12" name="Text 9"/>
          <p:cNvSpPr txBox="1"/>
          <p:nvPr/>
        </p:nvSpPr>
        <p:spPr>
          <a:xfrm>
            <a:off x="822960" y="4663440"/>
            <a:ext cx="3017520" cy="320040"/>
          </a:xfrm>
          <a:prstGeom prst="rect">
            <a:avLst/>
          </a:prstGeom>
          <a:noFill/>
          <a:ln/>
        </p:spPr>
        <p:txBody>
          <a:bodyPr wrap="square" lIns="0" tIns="0" rIns="0" bIns="0" rtlCol="0" anchor="t"/>
          <a:lstStyle/>
          <a:p>
            <a:pPr indent="0" marL="0">
              <a:buNone/>
            </a:pPr>
            <a:r>
              <a:rPr lang="en-US" sz="1500" b="1" dirty="0">
                <a:solidFill>
                  <a:srgbClr val="2BB673"/>
                </a:solidFill>
                <a:latin typeface="Arial" pitchFamily="34" charset="0"/>
                <a:ea typeface="Arial" pitchFamily="34" charset="-122"/>
                <a:cs typeface="Arial" pitchFamily="34" charset="-120"/>
              </a:rPr>
              <a:t>Ką laimėtų?</a:t>
            </a:r>
            <a:endParaRPr lang="en-US" sz="1500" dirty="0"/>
          </a:p>
        </p:txBody>
      </p:sp>
      <p:sp>
        <p:nvSpPr>
          <p:cNvPr id="13" name="Text 10"/>
          <p:cNvSpPr txBox="1"/>
          <p:nvPr/>
        </p:nvSpPr>
        <p:spPr>
          <a:xfrm>
            <a:off x="822960" y="5257800"/>
            <a:ext cx="3017520" cy="320040"/>
          </a:xfrm>
          <a:prstGeom prst="rect">
            <a:avLst/>
          </a:prstGeom>
          <a:noFill/>
          <a:ln/>
        </p:spPr>
        <p:txBody>
          <a:bodyPr wrap="square" lIns="0" tIns="0" rIns="0" bIns="0" rtlCol="0" anchor="t"/>
          <a:lstStyle/>
          <a:p>
            <a:pPr indent="0" marL="0">
              <a:buNone/>
            </a:pPr>
            <a:r>
              <a:rPr lang="en-US" sz="1500" b="1" dirty="0">
                <a:solidFill>
                  <a:srgbClr val="FF4F3A"/>
                </a:solidFill>
                <a:latin typeface="Arial" pitchFamily="34" charset="0"/>
                <a:ea typeface="Arial" pitchFamily="34" charset="-122"/>
                <a:cs typeface="Arial" pitchFamily="34" charset="-120"/>
              </a:rPr>
              <a:t>Ką prarastų?</a:t>
            </a:r>
            <a:endParaRPr lang="en-US" sz="1500" dirty="0"/>
          </a:p>
        </p:txBody>
      </p:sp>
      <p:sp>
        <p:nvSpPr>
          <p:cNvPr id="14" name="Shape 11"/>
          <p:cNvSpPr/>
          <p:nvPr/>
        </p:nvSpPr>
        <p:spPr>
          <a:xfrm>
            <a:off x="4297680" y="2194560"/>
            <a:ext cx="3520440" cy="3931920"/>
          </a:xfrm>
          <a:prstGeom prst="roundRect">
            <a:avLst>
              <a:gd name="adj" fmla="val 4675"/>
            </a:avLst>
          </a:prstGeom>
          <a:solidFill>
            <a:srgbClr val="1A211D"/>
          </a:solidFill>
          <a:ln w="12700">
            <a:solidFill>
              <a:srgbClr val="1A211D"/>
            </a:solidFill>
            <a:prstDash val="solid"/>
          </a:ln>
        </p:spPr>
      </p:sp>
      <p:sp>
        <p:nvSpPr>
          <p:cNvPr id="15" name="Shape 12"/>
          <p:cNvSpPr/>
          <p:nvPr/>
        </p:nvSpPr>
        <p:spPr>
          <a:xfrm>
            <a:off x="4572000" y="2423160"/>
            <a:ext cx="685800" cy="685800"/>
          </a:xfrm>
          <a:prstGeom prst="ellipse">
            <a:avLst/>
          </a:prstGeom>
          <a:solidFill>
            <a:srgbClr val="FFCF3A"/>
          </a:solidFill>
          <a:ln w="12700">
            <a:solidFill>
              <a:srgbClr val="FFCF3A"/>
            </a:solidFill>
            <a:prstDash val="solid"/>
          </a:ln>
        </p:spPr>
      </p:sp>
      <p:sp>
        <p:nvSpPr>
          <p:cNvPr id="16" name="Text 13"/>
          <p:cNvSpPr txBox="1"/>
          <p:nvPr/>
        </p:nvSpPr>
        <p:spPr>
          <a:xfrm>
            <a:off x="4572000" y="2423160"/>
            <a:ext cx="685800" cy="685800"/>
          </a:xfrm>
          <a:prstGeom prst="rect">
            <a:avLst/>
          </a:prstGeom>
          <a:noFill/>
          <a:ln/>
        </p:spPr>
        <p:txBody>
          <a:bodyPr wrap="square" lIns="0" tIns="0" rIns="0" bIns="0" rtlCol="0" anchor="ctr"/>
          <a:lstStyle/>
          <a:p>
            <a:pPr algn="ctr" indent="0" marL="0">
              <a:buNone/>
            </a:pPr>
            <a:r>
              <a:rPr lang="en-US" sz="2800" dirty="0">
                <a:solidFill>
                  <a:srgbClr val="1A211D"/>
                </a:solidFill>
                <a:latin typeface="Impact" pitchFamily="34" charset="0"/>
                <a:ea typeface="Impact" pitchFamily="34" charset="-122"/>
                <a:cs typeface="Impact" pitchFamily="34" charset="-120"/>
              </a:rPr>
              <a:t>B</a:t>
            </a:r>
            <a:endParaRPr lang="en-US" sz="2800" dirty="0"/>
          </a:p>
        </p:txBody>
      </p:sp>
      <p:sp>
        <p:nvSpPr>
          <p:cNvPr id="17" name="Text 14"/>
          <p:cNvSpPr txBox="1"/>
          <p:nvPr/>
        </p:nvSpPr>
        <p:spPr>
          <a:xfrm>
            <a:off x="4572000" y="3246120"/>
            <a:ext cx="3017520" cy="86868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Likti ir prisitaikyti</a:t>
            </a:r>
            <a:endParaRPr lang="en-US" sz="2800" dirty="0"/>
          </a:p>
        </p:txBody>
      </p:sp>
      <p:sp>
        <p:nvSpPr>
          <p:cNvPr id="18" name="Text 15"/>
          <p:cNvSpPr txBox="1"/>
          <p:nvPr/>
        </p:nvSpPr>
        <p:spPr>
          <a:xfrm>
            <a:off x="4572000" y="4114800"/>
            <a:ext cx="3017520" cy="457200"/>
          </a:xfrm>
          <a:prstGeom prst="rect">
            <a:avLst/>
          </a:prstGeom>
          <a:noFill/>
          <a:ln/>
        </p:spPr>
        <p:txBody>
          <a:bodyPr wrap="square" lIns="0" tIns="0" rIns="0" bIns="0" rtlCol="0" anchor="t"/>
          <a:lstStyle/>
          <a:p>
            <a:pPr indent="0" marL="0">
              <a:buNone/>
            </a:pPr>
            <a:r>
              <a:rPr lang="en-US" sz="1500" dirty="0">
                <a:solidFill>
                  <a:srgbClr val="9AA19C"/>
                </a:solidFill>
                <a:latin typeface="Arial" pitchFamily="34" charset="0"/>
                <a:ea typeface="Arial" pitchFamily="34" charset="-122"/>
                <a:cs typeface="Arial" pitchFamily="34" charset="-120"/>
              </a:rPr>
              <a:t>dirbti, tylėti, saugoti šeimą</a:t>
            </a:r>
            <a:endParaRPr lang="en-US" sz="1500" dirty="0"/>
          </a:p>
        </p:txBody>
      </p:sp>
      <p:sp>
        <p:nvSpPr>
          <p:cNvPr id="19" name="Text 16"/>
          <p:cNvSpPr txBox="1"/>
          <p:nvPr/>
        </p:nvSpPr>
        <p:spPr>
          <a:xfrm>
            <a:off x="4572000" y="4663440"/>
            <a:ext cx="3017520" cy="320040"/>
          </a:xfrm>
          <a:prstGeom prst="rect">
            <a:avLst/>
          </a:prstGeom>
          <a:noFill/>
          <a:ln/>
        </p:spPr>
        <p:txBody>
          <a:bodyPr wrap="square" lIns="0" tIns="0" rIns="0" bIns="0" rtlCol="0" anchor="t"/>
          <a:lstStyle/>
          <a:p>
            <a:pPr indent="0" marL="0">
              <a:buNone/>
            </a:pPr>
            <a:r>
              <a:rPr lang="en-US" sz="1500" b="1" dirty="0">
                <a:solidFill>
                  <a:srgbClr val="2BB673"/>
                </a:solidFill>
                <a:latin typeface="Arial" pitchFamily="34" charset="0"/>
                <a:ea typeface="Arial" pitchFamily="34" charset="-122"/>
                <a:cs typeface="Arial" pitchFamily="34" charset="-120"/>
              </a:rPr>
              <a:t>Ką laimėtų?</a:t>
            </a:r>
            <a:endParaRPr lang="en-US" sz="1500" dirty="0"/>
          </a:p>
        </p:txBody>
      </p:sp>
      <p:sp>
        <p:nvSpPr>
          <p:cNvPr id="20" name="Text 17"/>
          <p:cNvSpPr txBox="1"/>
          <p:nvPr/>
        </p:nvSpPr>
        <p:spPr>
          <a:xfrm>
            <a:off x="4572000" y="5257800"/>
            <a:ext cx="3017520" cy="320040"/>
          </a:xfrm>
          <a:prstGeom prst="rect">
            <a:avLst/>
          </a:prstGeom>
          <a:noFill/>
          <a:ln/>
        </p:spPr>
        <p:txBody>
          <a:bodyPr wrap="square" lIns="0" tIns="0" rIns="0" bIns="0" rtlCol="0" anchor="t"/>
          <a:lstStyle/>
          <a:p>
            <a:pPr indent="0" marL="0">
              <a:buNone/>
            </a:pPr>
            <a:r>
              <a:rPr lang="en-US" sz="1500" b="1" dirty="0">
                <a:solidFill>
                  <a:srgbClr val="FF4F3A"/>
                </a:solidFill>
                <a:latin typeface="Arial" pitchFamily="34" charset="0"/>
                <a:ea typeface="Arial" pitchFamily="34" charset="-122"/>
                <a:cs typeface="Arial" pitchFamily="34" charset="-120"/>
              </a:rPr>
              <a:t>Ką prarastų?</a:t>
            </a:r>
            <a:endParaRPr lang="en-US" sz="1500" dirty="0"/>
          </a:p>
        </p:txBody>
      </p:sp>
      <p:sp>
        <p:nvSpPr>
          <p:cNvPr id="21" name="Shape 18"/>
          <p:cNvSpPr/>
          <p:nvPr/>
        </p:nvSpPr>
        <p:spPr>
          <a:xfrm>
            <a:off x="8046720" y="2194560"/>
            <a:ext cx="3520440" cy="3931920"/>
          </a:xfrm>
          <a:prstGeom prst="roundRect">
            <a:avLst>
              <a:gd name="adj" fmla="val 4675"/>
            </a:avLst>
          </a:prstGeom>
          <a:solidFill>
            <a:srgbClr val="1A211D"/>
          </a:solidFill>
          <a:ln w="12700">
            <a:solidFill>
              <a:srgbClr val="1A211D"/>
            </a:solidFill>
            <a:prstDash val="solid"/>
          </a:ln>
        </p:spPr>
      </p:sp>
      <p:sp>
        <p:nvSpPr>
          <p:cNvPr id="22" name="Shape 19"/>
          <p:cNvSpPr/>
          <p:nvPr/>
        </p:nvSpPr>
        <p:spPr>
          <a:xfrm>
            <a:off x="8321040" y="2423160"/>
            <a:ext cx="685800" cy="685800"/>
          </a:xfrm>
          <a:prstGeom prst="ellipse">
            <a:avLst/>
          </a:prstGeom>
          <a:solidFill>
            <a:srgbClr val="FFCF3A"/>
          </a:solidFill>
          <a:ln w="12700">
            <a:solidFill>
              <a:srgbClr val="FFCF3A"/>
            </a:solidFill>
            <a:prstDash val="solid"/>
          </a:ln>
        </p:spPr>
      </p:sp>
      <p:sp>
        <p:nvSpPr>
          <p:cNvPr id="23" name="Text 20"/>
          <p:cNvSpPr txBox="1"/>
          <p:nvPr/>
        </p:nvSpPr>
        <p:spPr>
          <a:xfrm>
            <a:off x="8321040" y="2423160"/>
            <a:ext cx="685800" cy="685800"/>
          </a:xfrm>
          <a:prstGeom prst="rect">
            <a:avLst/>
          </a:prstGeom>
          <a:noFill/>
          <a:ln/>
        </p:spPr>
        <p:txBody>
          <a:bodyPr wrap="square" lIns="0" tIns="0" rIns="0" bIns="0" rtlCol="0" anchor="ctr"/>
          <a:lstStyle/>
          <a:p>
            <a:pPr algn="ctr" indent="0" marL="0">
              <a:buNone/>
            </a:pPr>
            <a:r>
              <a:rPr lang="en-US" sz="2800" dirty="0">
                <a:solidFill>
                  <a:srgbClr val="1A211D"/>
                </a:solidFill>
                <a:latin typeface="Impact" pitchFamily="34" charset="0"/>
                <a:ea typeface="Impact" pitchFamily="34" charset="-122"/>
                <a:cs typeface="Impact" pitchFamily="34" charset="-120"/>
              </a:rPr>
              <a:t>C</a:t>
            </a:r>
            <a:endParaRPr lang="en-US" sz="2800" dirty="0"/>
          </a:p>
        </p:txBody>
      </p:sp>
      <p:sp>
        <p:nvSpPr>
          <p:cNvPr id="24" name="Text 21"/>
          <p:cNvSpPr txBox="1"/>
          <p:nvPr/>
        </p:nvSpPr>
        <p:spPr>
          <a:xfrm>
            <a:off x="8321040" y="3246120"/>
            <a:ext cx="3017520" cy="86868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Likti ir priešintis</a:t>
            </a:r>
            <a:endParaRPr lang="en-US" sz="2800" dirty="0"/>
          </a:p>
        </p:txBody>
      </p:sp>
      <p:sp>
        <p:nvSpPr>
          <p:cNvPr id="25" name="Text 22"/>
          <p:cNvSpPr txBox="1"/>
          <p:nvPr/>
        </p:nvSpPr>
        <p:spPr>
          <a:xfrm>
            <a:off x="8321040" y="4114800"/>
            <a:ext cx="3017520" cy="457200"/>
          </a:xfrm>
          <a:prstGeom prst="rect">
            <a:avLst/>
          </a:prstGeom>
          <a:noFill/>
          <a:ln/>
        </p:spPr>
        <p:txBody>
          <a:bodyPr wrap="square" lIns="0" tIns="0" rIns="0" bIns="0" rtlCol="0" anchor="t"/>
          <a:lstStyle/>
          <a:p>
            <a:pPr indent="0" marL="0">
              <a:buNone/>
            </a:pPr>
            <a:r>
              <a:rPr lang="en-US" sz="1500" dirty="0">
                <a:solidFill>
                  <a:srgbClr val="9AA19C"/>
                </a:solidFill>
                <a:latin typeface="Arial" pitchFamily="34" charset="0"/>
                <a:ea typeface="Arial" pitchFamily="34" charset="-122"/>
                <a:cs typeface="Arial" pitchFamily="34" charset="-120"/>
              </a:rPr>
              <a:t>eiti į pogrindį, vėliau į mišką</a:t>
            </a:r>
            <a:endParaRPr lang="en-US" sz="1500" dirty="0"/>
          </a:p>
        </p:txBody>
      </p:sp>
      <p:sp>
        <p:nvSpPr>
          <p:cNvPr id="26" name="Text 23"/>
          <p:cNvSpPr txBox="1"/>
          <p:nvPr/>
        </p:nvSpPr>
        <p:spPr>
          <a:xfrm>
            <a:off x="8321040" y="4663440"/>
            <a:ext cx="3017520" cy="320040"/>
          </a:xfrm>
          <a:prstGeom prst="rect">
            <a:avLst/>
          </a:prstGeom>
          <a:noFill/>
          <a:ln/>
        </p:spPr>
        <p:txBody>
          <a:bodyPr wrap="square" lIns="0" tIns="0" rIns="0" bIns="0" rtlCol="0" anchor="t"/>
          <a:lstStyle/>
          <a:p>
            <a:pPr indent="0" marL="0">
              <a:buNone/>
            </a:pPr>
            <a:r>
              <a:rPr lang="en-US" sz="1500" b="1" dirty="0">
                <a:solidFill>
                  <a:srgbClr val="2BB673"/>
                </a:solidFill>
                <a:latin typeface="Arial" pitchFamily="34" charset="0"/>
                <a:ea typeface="Arial" pitchFamily="34" charset="-122"/>
                <a:cs typeface="Arial" pitchFamily="34" charset="-120"/>
              </a:rPr>
              <a:t>Ką laimėtų?</a:t>
            </a:r>
            <a:endParaRPr lang="en-US" sz="1500" dirty="0"/>
          </a:p>
        </p:txBody>
      </p:sp>
      <p:sp>
        <p:nvSpPr>
          <p:cNvPr id="27" name="Text 24"/>
          <p:cNvSpPr txBox="1"/>
          <p:nvPr/>
        </p:nvSpPr>
        <p:spPr>
          <a:xfrm>
            <a:off x="8321040" y="5257800"/>
            <a:ext cx="3017520" cy="320040"/>
          </a:xfrm>
          <a:prstGeom prst="rect">
            <a:avLst/>
          </a:prstGeom>
          <a:noFill/>
          <a:ln/>
        </p:spPr>
        <p:txBody>
          <a:bodyPr wrap="square" lIns="0" tIns="0" rIns="0" bIns="0" rtlCol="0" anchor="t"/>
          <a:lstStyle/>
          <a:p>
            <a:pPr indent="0" marL="0">
              <a:buNone/>
            </a:pPr>
            <a:r>
              <a:rPr lang="en-US" sz="1500" b="1" dirty="0">
                <a:solidFill>
                  <a:srgbClr val="FF4F3A"/>
                </a:solidFill>
                <a:latin typeface="Arial" pitchFamily="34" charset="0"/>
                <a:ea typeface="Arial" pitchFamily="34" charset="-122"/>
                <a:cs typeface="Arial" pitchFamily="34" charset="-120"/>
              </a:rPr>
              <a:t>Ką prarastų?</a:t>
            </a:r>
            <a:endParaRPr lang="en-US" sz="15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1188720"/>
            <a:ext cx="3447288" cy="384048"/>
          </a:xfrm>
          <a:prstGeom prst="roundRect">
            <a:avLst>
              <a:gd name="adj" fmla="val 42857"/>
            </a:avLst>
          </a:prstGeom>
          <a:solidFill>
            <a:srgbClr val="FFCF3A"/>
          </a:solidFill>
          <a:ln w="12700">
            <a:solidFill>
              <a:srgbClr val="FFCF3A"/>
            </a:solidFill>
            <a:prstDash val="solid"/>
          </a:ln>
        </p:spPr>
      </p:sp>
      <p:sp>
        <p:nvSpPr>
          <p:cNvPr id="3" name="Text 1"/>
          <p:cNvSpPr txBox="1"/>
          <p:nvPr/>
        </p:nvSpPr>
        <p:spPr>
          <a:xfrm>
            <a:off x="548640" y="1188720"/>
            <a:ext cx="3447288" cy="384048"/>
          </a:xfrm>
          <a:prstGeom prst="rect">
            <a:avLst/>
          </a:prstGeom>
          <a:noFill/>
          <a:ln/>
        </p:spPr>
        <p:txBody>
          <a:bodyPr wrap="square" lIns="0" tIns="0" rIns="0" bIns="0" rtlCol="0" anchor="ctr"/>
          <a:lstStyle/>
          <a:p>
            <a:pPr algn="ctr" indent="0" marL="0">
              <a:buNone/>
            </a:pPr>
            <a:r>
              <a:rPr lang="en-US" sz="1200" b="1" spc="100" kern="0" dirty="0">
                <a:solidFill>
                  <a:srgbClr val="1A211D"/>
                </a:solidFill>
                <a:latin typeface="Courier New" pitchFamily="34" charset="0"/>
                <a:ea typeface="Courier New" pitchFamily="34" charset="-122"/>
                <a:cs typeface="Courier New" pitchFamily="34" charset="-120"/>
              </a:rPr>
              <a:t>1944 M. LIEPOS 12 D. · BROLIUI</a:t>
            </a:r>
            <a:endParaRPr lang="en-US" sz="1200" dirty="0"/>
          </a:p>
        </p:txBody>
      </p:sp>
      <p:sp>
        <p:nvSpPr>
          <p:cNvPr id="4" name="Text 2"/>
          <p:cNvSpPr txBox="1"/>
          <p:nvPr/>
        </p:nvSpPr>
        <p:spPr>
          <a:xfrm>
            <a:off x="548640" y="1783080"/>
            <a:ext cx="11064240" cy="1920240"/>
          </a:xfrm>
          <a:prstGeom prst="rect">
            <a:avLst/>
          </a:prstGeom>
          <a:noFill/>
          <a:ln/>
        </p:spPr>
        <p:txBody>
          <a:bodyPr wrap="square" lIns="0" tIns="0" rIns="0" bIns="0" rtlCol="0" anchor="t"/>
          <a:lstStyle/>
          <a:p>
            <a:pPr indent="0" marL="0">
              <a:lnSpc>
                <a:spcPct val="108000"/>
              </a:lnSpc>
              <a:buNone/>
            </a:pPr>
            <a:r>
              <a:rPr lang="en-US" sz="4000" i="1" dirty="0">
                <a:solidFill>
                  <a:srgbClr val="FFFFFF"/>
                </a:solidFill>
                <a:latin typeface="Georgia" pitchFamily="34" charset="0"/>
                <a:ea typeface="Georgia" pitchFamily="34" charset="-122"/>
                <a:cs typeface="Georgia" pitchFamily="34" charset="-120"/>
              </a:rPr>
              <a:t>„Aš iš savo žemės nė žingsnio, toks mano nusistatymas, tik šeima man kelia rūpesčio.“</a:t>
            </a:r>
            <a:endParaRPr lang="en-US" sz="4000" dirty="0"/>
          </a:p>
        </p:txBody>
      </p:sp>
      <p:sp>
        <p:nvSpPr>
          <p:cNvPr id="5" name="Shape 3"/>
          <p:cNvSpPr/>
          <p:nvPr/>
        </p:nvSpPr>
        <p:spPr>
          <a:xfrm>
            <a:off x="548640" y="3977640"/>
            <a:ext cx="11064240" cy="2148840"/>
          </a:xfrm>
          <a:prstGeom prst="roundRect">
            <a:avLst>
              <a:gd name="adj" fmla="val 7660"/>
            </a:avLst>
          </a:prstGeom>
          <a:solidFill>
            <a:srgbClr val="2E3B32"/>
          </a:solidFill>
          <a:ln w="12700">
            <a:solidFill>
              <a:srgbClr val="2E3B32"/>
            </a:solidFill>
            <a:prstDash val="solid"/>
          </a:ln>
        </p:spPr>
      </p:sp>
      <p:sp>
        <p:nvSpPr>
          <p:cNvPr id="6" name="Text 4"/>
          <p:cNvSpPr txBox="1"/>
          <p:nvPr/>
        </p:nvSpPr>
        <p:spPr>
          <a:xfrm>
            <a:off x="868680" y="4160520"/>
            <a:ext cx="10058400" cy="292608"/>
          </a:xfrm>
          <a:prstGeom prst="rect">
            <a:avLst/>
          </a:prstGeom>
          <a:noFill/>
          <a:ln/>
        </p:spPr>
        <p:txBody>
          <a:bodyPr wrap="square" lIns="0" tIns="0" rIns="0" bIns="0" rtlCol="0" anchor="t"/>
          <a:lstStyle/>
          <a:p>
            <a:pPr indent="0" marL="0">
              <a:buNone/>
            </a:pPr>
            <a:r>
              <a:rPr lang="en-US" sz="1200" b="1" spc="120" kern="0" dirty="0">
                <a:solidFill>
                  <a:srgbClr val="FFCF3A"/>
                </a:solidFill>
                <a:latin typeface="Courier New" pitchFamily="34" charset="0"/>
                <a:ea typeface="Courier New" pitchFamily="34" charset="-122"/>
                <a:cs typeface="Courier New" pitchFamily="34" charset="-120"/>
              </a:rPr>
              <a:t>1945 M. VASARA · BENDRAŽYGIUI J. GRIGUI</a:t>
            </a:r>
            <a:endParaRPr lang="en-US" sz="1200" dirty="0"/>
          </a:p>
        </p:txBody>
      </p:sp>
      <p:sp>
        <p:nvSpPr>
          <p:cNvPr id="7" name="Text 5"/>
          <p:cNvSpPr txBox="1"/>
          <p:nvPr/>
        </p:nvSpPr>
        <p:spPr>
          <a:xfrm>
            <a:off x="868680" y="4526280"/>
            <a:ext cx="10424160" cy="1463040"/>
          </a:xfrm>
          <a:prstGeom prst="rect">
            <a:avLst/>
          </a:prstGeom>
          <a:noFill/>
          <a:ln/>
        </p:spPr>
        <p:txBody>
          <a:bodyPr wrap="square" lIns="0" tIns="0" rIns="0" bIns="0" rtlCol="0" anchor="t"/>
          <a:lstStyle/>
          <a:p>
            <a:pPr indent="0" marL="0">
              <a:lnSpc>
                <a:spcPct val="108000"/>
              </a:lnSpc>
              <a:buNone/>
            </a:pPr>
            <a:r>
              <a:rPr lang="en-US" sz="2400" i="1" dirty="0">
                <a:solidFill>
                  <a:srgbClr val="FFFFFF"/>
                </a:solidFill>
                <a:latin typeface="Georgia" pitchFamily="34" charset="0"/>
                <a:ea typeface="Georgia" pitchFamily="34" charset="-122"/>
                <a:cs typeface="Georgia" pitchFamily="34" charset="-120"/>
              </a:rPr>
              <a:t>„Jei mes visi išvyksim, tai kas jums vadovaus? Mes gi priesaiką davėme! Reikia visam pasauliui parodyti, kad lietuvių tauta gyva.“</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LAISVĖS KAINA</a:t>
            </a:r>
            <a:endParaRPr lang="en-US" sz="4400" dirty="0"/>
          </a:p>
        </p:txBody>
      </p:sp>
      <p:sp>
        <p:nvSpPr>
          <p:cNvPr id="3" name="Text 1"/>
          <p:cNvSpPr txBox="1"/>
          <p:nvPr/>
        </p:nvSpPr>
        <p:spPr>
          <a:xfrm>
            <a:off x="548640" y="1508760"/>
            <a:ext cx="2286000" cy="914400"/>
          </a:xfrm>
          <a:prstGeom prst="rect">
            <a:avLst/>
          </a:prstGeom>
          <a:noFill/>
          <a:ln/>
        </p:spPr>
        <p:txBody>
          <a:bodyPr wrap="square" lIns="0" tIns="0" rIns="0" bIns="0" rtlCol="0" anchor="t"/>
          <a:lstStyle/>
          <a:p>
            <a:pPr indent="0" marL="0">
              <a:buNone/>
            </a:pPr>
            <a:r>
              <a:rPr lang="en-US" sz="5000" dirty="0">
                <a:solidFill>
                  <a:srgbClr val="FFCF3A"/>
                </a:solidFill>
                <a:latin typeface="Impact" pitchFamily="34" charset="0"/>
                <a:ea typeface="Impact" pitchFamily="34" charset="-122"/>
                <a:cs typeface="Impact" pitchFamily="34" charset="-120"/>
              </a:rPr>
              <a:t>~50 000</a:t>
            </a:r>
            <a:endParaRPr lang="en-US" sz="5000" dirty="0"/>
          </a:p>
        </p:txBody>
      </p:sp>
      <p:sp>
        <p:nvSpPr>
          <p:cNvPr id="4" name="Text 2"/>
          <p:cNvSpPr txBox="1"/>
          <p:nvPr/>
        </p:nvSpPr>
        <p:spPr>
          <a:xfrm>
            <a:off x="548640" y="2468880"/>
            <a:ext cx="2286000" cy="82296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kovojo su ginklu 1944–1953 m.</a:t>
            </a:r>
            <a:endParaRPr lang="en-US" sz="1500" dirty="0"/>
          </a:p>
        </p:txBody>
      </p:sp>
      <p:sp>
        <p:nvSpPr>
          <p:cNvPr id="5" name="Text 3"/>
          <p:cNvSpPr txBox="1"/>
          <p:nvPr/>
        </p:nvSpPr>
        <p:spPr>
          <a:xfrm>
            <a:off x="2926080" y="1508760"/>
            <a:ext cx="2286000" cy="914400"/>
          </a:xfrm>
          <a:prstGeom prst="rect">
            <a:avLst/>
          </a:prstGeom>
          <a:noFill/>
          <a:ln/>
        </p:spPr>
        <p:txBody>
          <a:bodyPr wrap="square" lIns="0" tIns="0" rIns="0" bIns="0" rtlCol="0" anchor="t"/>
          <a:lstStyle/>
          <a:p>
            <a:pPr indent="0" marL="0">
              <a:buNone/>
            </a:pPr>
            <a:r>
              <a:rPr lang="en-US" sz="5000" dirty="0">
                <a:solidFill>
                  <a:srgbClr val="FFCF3A"/>
                </a:solidFill>
                <a:latin typeface="Impact" pitchFamily="34" charset="0"/>
                <a:ea typeface="Impact" pitchFamily="34" charset="-122"/>
                <a:cs typeface="Impact" pitchFamily="34" charset="-120"/>
              </a:rPr>
              <a:t>~20 000</a:t>
            </a:r>
            <a:endParaRPr lang="en-US" sz="5000" dirty="0"/>
          </a:p>
        </p:txBody>
      </p:sp>
      <p:sp>
        <p:nvSpPr>
          <p:cNvPr id="6" name="Text 4"/>
          <p:cNvSpPr txBox="1"/>
          <p:nvPr/>
        </p:nvSpPr>
        <p:spPr>
          <a:xfrm>
            <a:off x="2926080" y="2468880"/>
            <a:ext cx="2286000" cy="82296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pasipriešinimo dalyvių žuvo</a:t>
            </a:r>
            <a:endParaRPr lang="en-US" sz="1500" dirty="0"/>
          </a:p>
        </p:txBody>
      </p:sp>
      <p:sp>
        <p:nvSpPr>
          <p:cNvPr id="7" name="Text 5"/>
          <p:cNvSpPr txBox="1"/>
          <p:nvPr/>
        </p:nvSpPr>
        <p:spPr>
          <a:xfrm>
            <a:off x="5303520" y="1508760"/>
            <a:ext cx="2286000" cy="914400"/>
          </a:xfrm>
          <a:prstGeom prst="rect">
            <a:avLst/>
          </a:prstGeom>
          <a:noFill/>
          <a:ln/>
        </p:spPr>
        <p:txBody>
          <a:bodyPr wrap="square" lIns="0" tIns="0" rIns="0" bIns="0" rtlCol="0" anchor="t"/>
          <a:lstStyle/>
          <a:p>
            <a:pPr indent="0" marL="0">
              <a:buNone/>
            </a:pPr>
            <a:r>
              <a:rPr lang="en-US" sz="5000" dirty="0">
                <a:solidFill>
                  <a:srgbClr val="FFCF3A"/>
                </a:solidFill>
                <a:latin typeface="Impact" pitchFamily="34" charset="0"/>
                <a:ea typeface="Impact" pitchFamily="34" charset="-122"/>
                <a:cs typeface="Impact" pitchFamily="34" charset="-120"/>
              </a:rPr>
              <a:t>132 000+</a:t>
            </a:r>
            <a:endParaRPr lang="en-US" sz="5000" dirty="0"/>
          </a:p>
        </p:txBody>
      </p:sp>
      <p:sp>
        <p:nvSpPr>
          <p:cNvPr id="8" name="Text 6"/>
          <p:cNvSpPr txBox="1"/>
          <p:nvPr/>
        </p:nvSpPr>
        <p:spPr>
          <a:xfrm>
            <a:off x="5303520" y="2468880"/>
            <a:ext cx="2286000" cy="82296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žmonių ištremta 1944–1953 m.</a:t>
            </a:r>
            <a:endParaRPr lang="en-US" sz="1500" dirty="0"/>
          </a:p>
        </p:txBody>
      </p:sp>
      <p:sp>
        <p:nvSpPr>
          <p:cNvPr id="9" name="Text 7"/>
          <p:cNvSpPr txBox="1"/>
          <p:nvPr/>
        </p:nvSpPr>
        <p:spPr>
          <a:xfrm>
            <a:off x="548640" y="3337560"/>
            <a:ext cx="7315200" cy="274320"/>
          </a:xfrm>
          <a:prstGeom prst="rect">
            <a:avLst/>
          </a:prstGeom>
          <a:noFill/>
          <a:ln/>
        </p:spPr>
        <p:txBody>
          <a:bodyPr wrap="square" lIns="0" tIns="0" rIns="0" bIns="0" rtlCol="0" anchor="t"/>
          <a:lstStyle/>
          <a:p>
            <a:pPr indent="0" marL="0">
              <a:buNone/>
            </a:pPr>
            <a:r>
              <a:rPr lang="en-US" sz="1000" dirty="0">
                <a:solidFill>
                  <a:srgbClr val="9AA19C"/>
                </a:solidFill>
                <a:latin typeface="Courier New" pitchFamily="34" charset="0"/>
                <a:ea typeface="Courier New" pitchFamily="34" charset="-122"/>
                <a:cs typeface="Courier New" pitchFamily="34" charset="-120"/>
              </a:rPr>
              <a:t>1944–1953 M. · VLE, KAM</a:t>
            </a:r>
            <a:endParaRPr lang="en-US" sz="1000" dirty="0"/>
          </a:p>
        </p:txBody>
      </p:sp>
      <p:sp>
        <p:nvSpPr>
          <p:cNvPr id="10" name="Shape 8"/>
          <p:cNvSpPr/>
          <p:nvPr/>
        </p:nvSpPr>
        <p:spPr>
          <a:xfrm>
            <a:off x="548640" y="3840480"/>
            <a:ext cx="6949440" cy="2286000"/>
          </a:xfrm>
          <a:prstGeom prst="roundRect">
            <a:avLst>
              <a:gd name="adj" fmla="val 7200"/>
            </a:avLst>
          </a:prstGeom>
          <a:solidFill>
            <a:srgbClr val="FF4F3A"/>
          </a:solidFill>
          <a:ln w="12700">
            <a:solidFill>
              <a:srgbClr val="FF4F3A"/>
            </a:solidFill>
            <a:prstDash val="solid"/>
          </a:ln>
        </p:spPr>
      </p:sp>
      <p:sp>
        <p:nvSpPr>
          <p:cNvPr id="11" name="Text 9"/>
          <p:cNvSpPr txBox="1"/>
          <p:nvPr/>
        </p:nvSpPr>
        <p:spPr>
          <a:xfrm>
            <a:off x="868680" y="4041648"/>
            <a:ext cx="6400800" cy="292608"/>
          </a:xfrm>
          <a:prstGeom prst="rect">
            <a:avLst/>
          </a:prstGeom>
          <a:noFill/>
          <a:ln/>
        </p:spPr>
        <p:txBody>
          <a:bodyPr wrap="square" lIns="0" tIns="0" rIns="0" bIns="0" rtlCol="0" anchor="t"/>
          <a:lstStyle/>
          <a:p>
            <a:pPr indent="0" marL="0">
              <a:buNone/>
            </a:pPr>
            <a:r>
              <a:rPr lang="en-US" sz="1200" b="1" spc="120" kern="0" dirty="0">
                <a:solidFill>
                  <a:srgbClr val="FFFFFF"/>
                </a:solidFill>
                <a:latin typeface="Courier New" pitchFamily="34" charset="0"/>
                <a:ea typeface="Courier New" pitchFamily="34" charset="-122"/>
                <a:cs typeface="Courier New" pitchFamily="34" charset="-120"/>
              </a:rPr>
              <a:t>1948 05 21 · VIENA IŠ ŠEIMŲ</a:t>
            </a:r>
            <a:endParaRPr lang="en-US" sz="1200" dirty="0"/>
          </a:p>
        </p:txBody>
      </p:sp>
      <p:sp>
        <p:nvSpPr>
          <p:cNvPr id="12" name="Text 10"/>
          <p:cNvSpPr txBox="1"/>
          <p:nvPr/>
        </p:nvSpPr>
        <p:spPr>
          <a:xfrm>
            <a:off x="868680" y="4434840"/>
            <a:ext cx="6400800" cy="1554480"/>
          </a:xfrm>
          <a:prstGeom prst="rect">
            <a:avLst/>
          </a:prstGeom>
          <a:noFill/>
          <a:ln/>
        </p:spPr>
        <p:txBody>
          <a:bodyPr wrap="square" lIns="0" tIns="0" rIns="0" bIns="0" rtlCol="0" anchor="t"/>
          <a:lstStyle/>
          <a:p>
            <a:pPr indent="0" marL="0">
              <a:buNone/>
            </a:pPr>
            <a:r>
              <a:rPr lang="en-US" sz="2100" b="1" dirty="0">
                <a:solidFill>
                  <a:srgbClr val="FFFFFF"/>
                </a:solidFill>
                <a:latin typeface="Arial" pitchFamily="34" charset="0"/>
                <a:ea typeface="Arial" pitchFamily="34" charset="-122"/>
                <a:cs typeface="Arial" pitchFamily="34" charset="-120"/>
              </a:rPr>
              <a:t>Genovaitė Vitkienė ir 5 vaikai ištremti į Sibirą. Jauniausiam Liudui – 3,5 metų. Paleisti tik 1956 m.</a:t>
            </a:r>
            <a:endParaRPr lang="en-US" sz="2100" dirty="0"/>
          </a:p>
        </p:txBody>
      </p:sp>
      <p:sp>
        <p:nvSpPr>
          <p:cNvPr id="13" name="Shape 11"/>
          <p:cNvSpPr/>
          <p:nvPr/>
        </p:nvSpPr>
        <p:spPr>
          <a:xfrm>
            <a:off x="7863840" y="1508760"/>
            <a:ext cx="3749040" cy="4617720"/>
          </a:xfrm>
          <a:prstGeom prst="roundRect">
            <a:avLst>
              <a:gd name="adj" fmla="val 4390"/>
            </a:avLst>
          </a:prstGeom>
          <a:solidFill>
            <a:srgbClr val="FFCF3A"/>
          </a:solidFill>
          <a:ln w="12700">
            <a:solidFill>
              <a:srgbClr val="FFCF3A"/>
            </a:solidFill>
            <a:prstDash val="solid"/>
          </a:ln>
        </p:spPr>
      </p:sp>
      <p:pic>
        <p:nvPicPr>
          <p:cNvPr id="14" name="Image 0" descr="preencoded.png">    </p:cNvPr>
          <p:cNvPicPr>
            <a:picLocks noChangeAspect="1"/>
          </p:cNvPicPr>
          <p:nvPr/>
        </p:nvPicPr>
        <p:blipFill>
          <a:blip r:embed="rId1"/>
          <a:stretch>
            <a:fillRect/>
          </a:stretch>
        </p:blipFill>
        <p:spPr>
          <a:xfrm>
            <a:off x="8138160" y="1783080"/>
            <a:ext cx="594360" cy="594360"/>
          </a:xfrm>
          <a:prstGeom prst="rect">
            <a:avLst/>
          </a:prstGeom>
        </p:spPr>
      </p:pic>
      <p:sp>
        <p:nvSpPr>
          <p:cNvPr id="15" name="Text 12"/>
          <p:cNvSpPr txBox="1"/>
          <p:nvPr/>
        </p:nvSpPr>
        <p:spPr>
          <a:xfrm>
            <a:off x="8138160" y="2606040"/>
            <a:ext cx="3200400" cy="2194560"/>
          </a:xfrm>
          <a:prstGeom prst="rect">
            <a:avLst/>
          </a:prstGeom>
          <a:noFill/>
          <a:ln/>
        </p:spPr>
        <p:txBody>
          <a:bodyPr wrap="square" lIns="0" tIns="0" rIns="0" bIns="0" rtlCol="0" anchor="t"/>
          <a:lstStyle/>
          <a:p>
            <a:pPr indent="0" marL="0">
              <a:buNone/>
            </a:pPr>
            <a:r>
              <a:rPr lang="en-US" sz="3400" dirty="0">
                <a:solidFill>
                  <a:srgbClr val="1A211D"/>
                </a:solidFill>
                <a:latin typeface="Impact" pitchFamily="34" charset="0"/>
                <a:ea typeface="Impact" pitchFamily="34" charset="-122"/>
                <a:cs typeface="Impact" pitchFamily="34" charset="-120"/>
              </a:rPr>
              <a:t>Kiek tokių miestų kaip jūsų sudarytų 132 000?</a:t>
            </a:r>
            <a:endParaRPr lang="en-US" sz="3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PARTIZANAI JĮ VADINO „TĖVU“</a:t>
            </a:r>
            <a:endParaRPr lang="en-US" sz="4400" dirty="0"/>
          </a:p>
        </p:txBody>
      </p:sp>
      <p:sp>
        <p:nvSpPr>
          <p:cNvPr id="3" name="Shape 1"/>
          <p:cNvSpPr/>
          <p:nvPr/>
        </p:nvSpPr>
        <p:spPr>
          <a:xfrm>
            <a:off x="548640" y="1463040"/>
            <a:ext cx="6675120" cy="804672"/>
          </a:xfrm>
          <a:prstGeom prst="roundRect">
            <a:avLst>
              <a:gd name="adj" fmla="val 20455"/>
            </a:avLst>
          </a:prstGeom>
          <a:solidFill>
            <a:srgbClr val="1A211D"/>
          </a:solidFill>
          <a:ln w="12700">
            <a:solidFill>
              <a:srgbClr val="1A211D"/>
            </a:solidFill>
            <a:prstDash val="solid"/>
          </a:ln>
        </p:spPr>
      </p:sp>
      <p:sp>
        <p:nvSpPr>
          <p:cNvPr id="4" name="Text 2"/>
          <p:cNvSpPr txBox="1"/>
          <p:nvPr/>
        </p:nvSpPr>
        <p:spPr>
          <a:xfrm>
            <a:off x="777240" y="1463040"/>
            <a:ext cx="1920240" cy="804672"/>
          </a:xfrm>
          <a:prstGeom prst="rect">
            <a:avLst/>
          </a:prstGeom>
          <a:noFill/>
          <a:ln/>
        </p:spPr>
        <p:txBody>
          <a:bodyPr wrap="square" lIns="0" tIns="0" rIns="0" bIns="0" rtlCol="0" anchor="ctr"/>
          <a:lstStyle/>
          <a:p>
            <a:pPr indent="0" marL="0">
              <a:buNone/>
            </a:pPr>
            <a:r>
              <a:rPr lang="en-US" sz="1500" b="1" dirty="0">
                <a:solidFill>
                  <a:srgbClr val="FFCF3A"/>
                </a:solidFill>
                <a:latin typeface="Courier New" pitchFamily="34" charset="0"/>
                <a:ea typeface="Courier New" pitchFamily="34" charset="-122"/>
                <a:cs typeface="Courier New" pitchFamily="34" charset="-120"/>
              </a:rPr>
              <a:t>1945 05 06</a:t>
            </a:r>
            <a:endParaRPr lang="en-US" sz="1500" dirty="0"/>
          </a:p>
        </p:txBody>
      </p:sp>
      <p:sp>
        <p:nvSpPr>
          <p:cNvPr id="5" name="Text 3"/>
          <p:cNvSpPr txBox="1"/>
          <p:nvPr/>
        </p:nvSpPr>
        <p:spPr>
          <a:xfrm>
            <a:off x="2697480" y="1463040"/>
            <a:ext cx="4389120" cy="804672"/>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Suvienijo Dzūkijos partizanus į Dzūkų grupę</a:t>
            </a:r>
            <a:endParaRPr lang="en-US" sz="1600" dirty="0"/>
          </a:p>
        </p:txBody>
      </p:sp>
      <p:sp>
        <p:nvSpPr>
          <p:cNvPr id="6" name="Shape 4"/>
          <p:cNvSpPr/>
          <p:nvPr/>
        </p:nvSpPr>
        <p:spPr>
          <a:xfrm>
            <a:off x="548640" y="2395728"/>
            <a:ext cx="6675120" cy="804672"/>
          </a:xfrm>
          <a:prstGeom prst="roundRect">
            <a:avLst>
              <a:gd name="adj" fmla="val 20455"/>
            </a:avLst>
          </a:prstGeom>
          <a:solidFill>
            <a:srgbClr val="1A211D"/>
          </a:solidFill>
          <a:ln w="12700">
            <a:solidFill>
              <a:srgbClr val="1A211D"/>
            </a:solidFill>
            <a:prstDash val="solid"/>
          </a:ln>
        </p:spPr>
      </p:sp>
      <p:sp>
        <p:nvSpPr>
          <p:cNvPr id="7" name="Text 5"/>
          <p:cNvSpPr txBox="1"/>
          <p:nvPr/>
        </p:nvSpPr>
        <p:spPr>
          <a:xfrm>
            <a:off x="777240" y="2395728"/>
            <a:ext cx="1920240" cy="804672"/>
          </a:xfrm>
          <a:prstGeom prst="rect">
            <a:avLst/>
          </a:prstGeom>
          <a:noFill/>
          <a:ln/>
        </p:spPr>
        <p:txBody>
          <a:bodyPr wrap="square" lIns="0" tIns="0" rIns="0" bIns="0" rtlCol="0" anchor="ctr"/>
          <a:lstStyle/>
          <a:p>
            <a:pPr indent="0" marL="0">
              <a:buNone/>
            </a:pPr>
            <a:r>
              <a:rPr lang="en-US" sz="1500" b="1" dirty="0">
                <a:solidFill>
                  <a:srgbClr val="FFCF3A"/>
                </a:solidFill>
                <a:latin typeface="Courier New" pitchFamily="34" charset="0"/>
                <a:ea typeface="Courier New" pitchFamily="34" charset="-122"/>
                <a:cs typeface="Courier New" pitchFamily="34" charset="-120"/>
              </a:rPr>
              <a:t>1945 12 02</a:t>
            </a:r>
            <a:endParaRPr lang="en-US" sz="1500" dirty="0"/>
          </a:p>
        </p:txBody>
      </p:sp>
      <p:sp>
        <p:nvSpPr>
          <p:cNvPr id="8" name="Text 6"/>
          <p:cNvSpPr txBox="1"/>
          <p:nvPr/>
        </p:nvSpPr>
        <p:spPr>
          <a:xfrm>
            <a:off x="2697480" y="2395728"/>
            <a:ext cx="4389120" cy="804672"/>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Išleido laikraštį „Laisvės varpas“</a:t>
            </a:r>
            <a:endParaRPr lang="en-US" sz="1600" dirty="0"/>
          </a:p>
        </p:txBody>
      </p:sp>
      <p:sp>
        <p:nvSpPr>
          <p:cNvPr id="9" name="Shape 7"/>
          <p:cNvSpPr/>
          <p:nvPr/>
        </p:nvSpPr>
        <p:spPr>
          <a:xfrm>
            <a:off x="548640" y="3328416"/>
            <a:ext cx="6675120" cy="804672"/>
          </a:xfrm>
          <a:prstGeom prst="roundRect">
            <a:avLst>
              <a:gd name="adj" fmla="val 20455"/>
            </a:avLst>
          </a:prstGeom>
          <a:solidFill>
            <a:srgbClr val="1A211D"/>
          </a:solidFill>
          <a:ln w="12700">
            <a:solidFill>
              <a:srgbClr val="1A211D"/>
            </a:solidFill>
            <a:prstDash val="solid"/>
          </a:ln>
        </p:spPr>
      </p:sp>
      <p:sp>
        <p:nvSpPr>
          <p:cNvPr id="10" name="Text 8"/>
          <p:cNvSpPr txBox="1"/>
          <p:nvPr/>
        </p:nvSpPr>
        <p:spPr>
          <a:xfrm>
            <a:off x="777240" y="3328416"/>
            <a:ext cx="1920240" cy="804672"/>
          </a:xfrm>
          <a:prstGeom prst="rect">
            <a:avLst/>
          </a:prstGeom>
          <a:noFill/>
          <a:ln/>
        </p:spPr>
        <p:txBody>
          <a:bodyPr wrap="square" lIns="0" tIns="0" rIns="0" bIns="0" rtlCol="0" anchor="ctr"/>
          <a:lstStyle/>
          <a:p>
            <a:pPr indent="0" marL="0">
              <a:buNone/>
            </a:pPr>
            <a:r>
              <a:rPr lang="en-US" sz="1500" b="1" dirty="0">
                <a:solidFill>
                  <a:srgbClr val="FFCF3A"/>
                </a:solidFill>
                <a:latin typeface="Courier New" pitchFamily="34" charset="0"/>
                <a:ea typeface="Courier New" pitchFamily="34" charset="-122"/>
                <a:cs typeface="Courier New" pitchFamily="34" charset="-120"/>
              </a:rPr>
              <a:t>1946 04 23</a:t>
            </a:r>
            <a:endParaRPr lang="en-US" sz="1500" dirty="0"/>
          </a:p>
        </p:txBody>
      </p:sp>
      <p:sp>
        <p:nvSpPr>
          <p:cNvPr id="11" name="Text 9"/>
          <p:cNvSpPr txBox="1"/>
          <p:nvPr/>
        </p:nvSpPr>
        <p:spPr>
          <a:xfrm>
            <a:off x="2697480" y="3328416"/>
            <a:ext cx="4389120" cy="804672"/>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Parengė partizanų vadų Deklaraciją</a:t>
            </a:r>
            <a:endParaRPr lang="en-US" sz="1600" dirty="0"/>
          </a:p>
        </p:txBody>
      </p:sp>
      <p:sp>
        <p:nvSpPr>
          <p:cNvPr id="12" name="Shape 10"/>
          <p:cNvSpPr/>
          <p:nvPr/>
        </p:nvSpPr>
        <p:spPr>
          <a:xfrm>
            <a:off x="548640" y="4261104"/>
            <a:ext cx="6675120" cy="804672"/>
          </a:xfrm>
          <a:prstGeom prst="roundRect">
            <a:avLst>
              <a:gd name="adj" fmla="val 20455"/>
            </a:avLst>
          </a:prstGeom>
          <a:solidFill>
            <a:srgbClr val="1A211D"/>
          </a:solidFill>
          <a:ln w="12700">
            <a:solidFill>
              <a:srgbClr val="1A211D"/>
            </a:solidFill>
            <a:prstDash val="solid"/>
          </a:ln>
        </p:spPr>
      </p:sp>
      <p:sp>
        <p:nvSpPr>
          <p:cNvPr id="13" name="Text 11"/>
          <p:cNvSpPr txBox="1"/>
          <p:nvPr/>
        </p:nvSpPr>
        <p:spPr>
          <a:xfrm>
            <a:off x="777240" y="4261104"/>
            <a:ext cx="1920240" cy="804672"/>
          </a:xfrm>
          <a:prstGeom prst="rect">
            <a:avLst/>
          </a:prstGeom>
          <a:noFill/>
          <a:ln/>
        </p:spPr>
        <p:txBody>
          <a:bodyPr wrap="square" lIns="0" tIns="0" rIns="0" bIns="0" rtlCol="0" anchor="ctr"/>
          <a:lstStyle/>
          <a:p>
            <a:pPr indent="0" marL="0">
              <a:buNone/>
            </a:pPr>
            <a:r>
              <a:rPr lang="en-US" sz="1500" b="1" dirty="0">
                <a:solidFill>
                  <a:srgbClr val="FFCF3A"/>
                </a:solidFill>
                <a:latin typeface="Courier New" pitchFamily="34" charset="0"/>
                <a:ea typeface="Courier New" pitchFamily="34" charset="-122"/>
                <a:cs typeface="Courier New" pitchFamily="34" charset="-120"/>
              </a:rPr>
              <a:t>1946</a:t>
            </a:r>
            <a:endParaRPr lang="en-US" sz="1500" dirty="0"/>
          </a:p>
        </p:txBody>
      </p:sp>
      <p:sp>
        <p:nvSpPr>
          <p:cNvPr id="14" name="Text 12"/>
          <p:cNvSpPr txBox="1"/>
          <p:nvPr/>
        </p:nvSpPr>
        <p:spPr>
          <a:xfrm>
            <a:off x="2697480" y="4261104"/>
            <a:ext cx="4389120" cy="804672"/>
          </a:xfrm>
          <a:prstGeom prst="rect">
            <a:avLst/>
          </a:prstGeom>
          <a:noFill/>
          <a:ln/>
        </p:spPr>
        <p:txBody>
          <a:bodyPr wrap="square" lIns="0" tIns="0" rIns="0" bIns="0" rtlCol="0" anchor="ctr"/>
          <a:lstStyle/>
          <a:p>
            <a:pPr indent="0" marL="0">
              <a:buNone/>
            </a:pPr>
            <a:r>
              <a:rPr lang="en-US" sz="1600" dirty="0">
                <a:solidFill>
                  <a:srgbClr val="FFFFFF"/>
                </a:solidFill>
                <a:latin typeface="Arial" pitchFamily="34" charset="0"/>
                <a:ea typeface="Arial" pitchFamily="34" charset="-122"/>
                <a:cs typeface="Arial" pitchFamily="34" charset="-120"/>
              </a:rPr>
              <a:t>Pietų Lietuvos partizanų srities vadas</a:t>
            </a:r>
            <a:endParaRPr lang="en-US" sz="1600" dirty="0"/>
          </a:p>
        </p:txBody>
      </p:sp>
      <p:sp>
        <p:nvSpPr>
          <p:cNvPr id="15" name="Shape 13"/>
          <p:cNvSpPr/>
          <p:nvPr/>
        </p:nvSpPr>
        <p:spPr>
          <a:xfrm>
            <a:off x="7589520" y="1463040"/>
            <a:ext cx="4023360" cy="3566160"/>
          </a:xfrm>
          <a:prstGeom prst="roundRect">
            <a:avLst>
              <a:gd name="adj" fmla="val 4615"/>
            </a:avLst>
          </a:prstGeom>
          <a:solidFill>
            <a:srgbClr val="FFCF3A"/>
          </a:solidFill>
          <a:ln w="12700">
            <a:solidFill>
              <a:srgbClr val="FFCF3A"/>
            </a:solidFill>
            <a:prstDash val="solid"/>
          </a:ln>
        </p:spPr>
      </p:sp>
      <p:sp>
        <p:nvSpPr>
          <p:cNvPr id="16" name="Text 14"/>
          <p:cNvSpPr txBox="1"/>
          <p:nvPr/>
        </p:nvSpPr>
        <p:spPr>
          <a:xfrm>
            <a:off x="7863840" y="1737360"/>
            <a:ext cx="3474720" cy="1828800"/>
          </a:xfrm>
          <a:prstGeom prst="rect">
            <a:avLst/>
          </a:prstGeom>
          <a:noFill/>
          <a:ln/>
        </p:spPr>
        <p:txBody>
          <a:bodyPr wrap="square" lIns="0" tIns="0" rIns="0" bIns="0" rtlCol="0" anchor="t"/>
          <a:lstStyle/>
          <a:p>
            <a:pPr indent="0" marL="0">
              <a:lnSpc>
                <a:spcPct val="108000"/>
              </a:lnSpc>
              <a:buNone/>
            </a:pPr>
            <a:r>
              <a:rPr lang="en-US" sz="3000" i="1" dirty="0">
                <a:solidFill>
                  <a:srgbClr val="1A211D"/>
                </a:solidFill>
                <a:latin typeface="Georgia" pitchFamily="34" charset="0"/>
                <a:ea typeface="Georgia" pitchFamily="34" charset="-122"/>
                <a:cs typeface="Georgia" pitchFamily="34" charset="-120"/>
              </a:rPr>
              <a:t>„Čia mūsų vadas. Mes mylime jį kaip tėvą.“</a:t>
            </a:r>
            <a:endParaRPr lang="en-US" sz="3000" dirty="0"/>
          </a:p>
        </p:txBody>
      </p:sp>
      <p:sp>
        <p:nvSpPr>
          <p:cNvPr id="17" name="Text 15"/>
          <p:cNvSpPr txBox="1"/>
          <p:nvPr/>
        </p:nvSpPr>
        <p:spPr>
          <a:xfrm>
            <a:off x="7863840" y="4206240"/>
            <a:ext cx="3474720" cy="548640"/>
          </a:xfrm>
          <a:prstGeom prst="rect">
            <a:avLst/>
          </a:prstGeom>
          <a:noFill/>
          <a:ln/>
        </p:spPr>
        <p:txBody>
          <a:bodyPr wrap="square" lIns="0" tIns="0" rIns="0" bIns="0" rtlCol="0" anchor="t"/>
          <a:lstStyle/>
          <a:p>
            <a:pPr indent="0" marL="0">
              <a:buNone/>
            </a:pPr>
            <a:r>
              <a:rPr lang="en-US" sz="1100" b="1" dirty="0">
                <a:solidFill>
                  <a:srgbClr val="1A211D"/>
                </a:solidFill>
                <a:latin typeface="Courier New" pitchFamily="34" charset="0"/>
                <a:ea typeface="Courier New" pitchFamily="34" charset="-122"/>
                <a:cs typeface="Courier New" pitchFamily="34" charset="-120"/>
              </a:rPr>
              <a:t>PARTIZANAS VYTAUTAS KRAUNELIS-ŽILVITIS</a:t>
            </a:r>
            <a:endParaRPr lang="en-US" sz="1100" dirty="0"/>
          </a:p>
        </p:txBody>
      </p:sp>
      <p:sp>
        <p:nvSpPr>
          <p:cNvPr id="18" name="Text 16"/>
          <p:cNvSpPr txBox="1"/>
          <p:nvPr/>
        </p:nvSpPr>
        <p:spPr>
          <a:xfrm>
            <a:off x="548640" y="5349240"/>
            <a:ext cx="11064240" cy="731520"/>
          </a:xfrm>
          <a:prstGeom prst="rect">
            <a:avLst/>
          </a:prstGeom>
          <a:noFill/>
          <a:ln/>
        </p:spPr>
        <p:txBody>
          <a:bodyPr wrap="square" lIns="0" tIns="0" rIns="0" bIns="0" rtlCol="0" anchor="t"/>
          <a:lstStyle/>
          <a:p>
            <a:pPr indent="0" marL="0">
              <a:buNone/>
            </a:pPr>
            <a:r>
              <a:rPr lang="en-US" sz="1900" b="1" dirty="0">
                <a:solidFill>
                  <a:srgbClr val="FF4F3A"/>
                </a:solidFill>
                <a:latin typeface="Arial" pitchFamily="34" charset="0"/>
                <a:ea typeface="Arial" pitchFamily="34" charset="-122"/>
                <a:cs typeface="Arial" pitchFamily="34" charset="-120"/>
              </a:rPr>
              <a:t>Iš miško neliko nė vienos jo nuotraukos. Kuo, jūsų manymu, rėmėsi jo autoritetas?</a:t>
            </a:r>
            <a:endParaRPr lang="en-US" sz="19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GARBĖS KODEKSAS: KAS SVARBIAUSIA?</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3</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GRUPĖSE · 5 MIN.</a:t>
            </a:r>
            <a:endParaRPr lang="en-US" sz="1200" dirty="0"/>
          </a:p>
        </p:txBody>
      </p:sp>
      <p:sp>
        <p:nvSpPr>
          <p:cNvPr id="7" name="Shape 4"/>
          <p:cNvSpPr/>
          <p:nvPr/>
        </p:nvSpPr>
        <p:spPr>
          <a:xfrm>
            <a:off x="548640" y="2194560"/>
            <a:ext cx="2103120" cy="1188720"/>
          </a:xfrm>
          <a:prstGeom prst="roundRect">
            <a:avLst>
              <a:gd name="adj" fmla="val 13846"/>
            </a:avLst>
          </a:prstGeom>
          <a:solidFill>
            <a:srgbClr val="FFFFFF"/>
          </a:solidFill>
          <a:ln w="12700">
            <a:solidFill>
              <a:srgbClr val="FFFFFF"/>
            </a:solidFill>
            <a:prstDash val="solid"/>
          </a:ln>
        </p:spPr>
      </p:sp>
      <p:sp>
        <p:nvSpPr>
          <p:cNvPr id="8" name="Text 5"/>
          <p:cNvSpPr txBox="1"/>
          <p:nvPr/>
        </p:nvSpPr>
        <p:spPr>
          <a:xfrm>
            <a:off x="685800" y="228600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1</a:t>
            </a:r>
            <a:endParaRPr lang="en-US" sz="2000" dirty="0"/>
          </a:p>
        </p:txBody>
      </p:sp>
      <p:sp>
        <p:nvSpPr>
          <p:cNvPr id="9" name="Text 6"/>
          <p:cNvSpPr txBox="1"/>
          <p:nvPr/>
        </p:nvSpPr>
        <p:spPr>
          <a:xfrm>
            <a:off x="685800" y="260604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Prisiek Dievui ir Tėvynei</a:t>
            </a:r>
            <a:endParaRPr lang="en-US" sz="1400" dirty="0"/>
          </a:p>
        </p:txBody>
      </p:sp>
      <p:sp>
        <p:nvSpPr>
          <p:cNvPr id="10" name="Shape 7"/>
          <p:cNvSpPr/>
          <p:nvPr/>
        </p:nvSpPr>
        <p:spPr>
          <a:xfrm>
            <a:off x="2761488" y="2194560"/>
            <a:ext cx="2103120" cy="1188720"/>
          </a:xfrm>
          <a:prstGeom prst="roundRect">
            <a:avLst>
              <a:gd name="adj" fmla="val 13846"/>
            </a:avLst>
          </a:prstGeom>
          <a:solidFill>
            <a:srgbClr val="FFFFFF"/>
          </a:solidFill>
          <a:ln w="12700">
            <a:solidFill>
              <a:srgbClr val="FFFFFF"/>
            </a:solidFill>
            <a:prstDash val="solid"/>
          </a:ln>
        </p:spPr>
      </p:sp>
      <p:sp>
        <p:nvSpPr>
          <p:cNvPr id="11" name="Text 8"/>
          <p:cNvSpPr txBox="1"/>
          <p:nvPr/>
        </p:nvSpPr>
        <p:spPr>
          <a:xfrm>
            <a:off x="2898648" y="228600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2</a:t>
            </a:r>
            <a:endParaRPr lang="en-US" sz="2000" dirty="0"/>
          </a:p>
        </p:txBody>
      </p:sp>
      <p:sp>
        <p:nvSpPr>
          <p:cNvPr id="12" name="Text 9"/>
          <p:cNvSpPr txBox="1"/>
          <p:nvPr/>
        </p:nvSpPr>
        <p:spPr>
          <a:xfrm>
            <a:off x="2898648" y="260604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Negerk alkoholio</a:t>
            </a:r>
            <a:endParaRPr lang="en-US" sz="1400" dirty="0"/>
          </a:p>
        </p:txBody>
      </p:sp>
      <p:sp>
        <p:nvSpPr>
          <p:cNvPr id="13" name="Shape 10"/>
          <p:cNvSpPr/>
          <p:nvPr/>
        </p:nvSpPr>
        <p:spPr>
          <a:xfrm>
            <a:off x="4974336" y="2194560"/>
            <a:ext cx="2103120" cy="1188720"/>
          </a:xfrm>
          <a:prstGeom prst="roundRect">
            <a:avLst>
              <a:gd name="adj" fmla="val 13846"/>
            </a:avLst>
          </a:prstGeom>
          <a:solidFill>
            <a:srgbClr val="FFFFFF"/>
          </a:solidFill>
          <a:ln w="12700">
            <a:solidFill>
              <a:srgbClr val="FFFFFF"/>
            </a:solidFill>
            <a:prstDash val="solid"/>
          </a:ln>
        </p:spPr>
      </p:sp>
      <p:sp>
        <p:nvSpPr>
          <p:cNvPr id="14" name="Text 11"/>
          <p:cNvSpPr txBox="1"/>
          <p:nvPr/>
        </p:nvSpPr>
        <p:spPr>
          <a:xfrm>
            <a:off x="5111496" y="228600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3</a:t>
            </a:r>
            <a:endParaRPr lang="en-US" sz="2000" dirty="0"/>
          </a:p>
        </p:txBody>
      </p:sp>
      <p:sp>
        <p:nvSpPr>
          <p:cNvPr id="15" name="Text 12"/>
          <p:cNvSpPr txBox="1"/>
          <p:nvPr/>
        </p:nvSpPr>
        <p:spPr>
          <a:xfrm>
            <a:off x="5111496" y="260604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Nieko neatimk iš žmonių jėga</a:t>
            </a:r>
            <a:endParaRPr lang="en-US" sz="1400" dirty="0"/>
          </a:p>
        </p:txBody>
      </p:sp>
      <p:sp>
        <p:nvSpPr>
          <p:cNvPr id="16" name="Shape 13"/>
          <p:cNvSpPr/>
          <p:nvPr/>
        </p:nvSpPr>
        <p:spPr>
          <a:xfrm>
            <a:off x="548640" y="3520440"/>
            <a:ext cx="2103120" cy="1188720"/>
          </a:xfrm>
          <a:prstGeom prst="roundRect">
            <a:avLst>
              <a:gd name="adj" fmla="val 13846"/>
            </a:avLst>
          </a:prstGeom>
          <a:solidFill>
            <a:srgbClr val="FFFFFF"/>
          </a:solidFill>
          <a:ln w="12700">
            <a:solidFill>
              <a:srgbClr val="FFFFFF"/>
            </a:solidFill>
            <a:prstDash val="solid"/>
          </a:ln>
        </p:spPr>
      </p:sp>
      <p:sp>
        <p:nvSpPr>
          <p:cNvPr id="17" name="Text 14"/>
          <p:cNvSpPr txBox="1"/>
          <p:nvPr/>
        </p:nvSpPr>
        <p:spPr>
          <a:xfrm>
            <a:off x="685800" y="361188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4</a:t>
            </a:r>
            <a:endParaRPr lang="en-US" sz="2000" dirty="0"/>
          </a:p>
        </p:txBody>
      </p:sp>
      <p:sp>
        <p:nvSpPr>
          <p:cNvPr id="18" name="Text 15"/>
          <p:cNvSpPr txBox="1"/>
          <p:nvPr/>
        </p:nvSpPr>
        <p:spPr>
          <a:xfrm>
            <a:off x="685800" y="393192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Neprovokuok kautynių be reikalo</a:t>
            </a:r>
            <a:endParaRPr lang="en-US" sz="1400" dirty="0"/>
          </a:p>
        </p:txBody>
      </p:sp>
      <p:sp>
        <p:nvSpPr>
          <p:cNvPr id="19" name="Shape 16"/>
          <p:cNvSpPr/>
          <p:nvPr/>
        </p:nvSpPr>
        <p:spPr>
          <a:xfrm>
            <a:off x="2761488" y="3520440"/>
            <a:ext cx="2103120" cy="1188720"/>
          </a:xfrm>
          <a:prstGeom prst="roundRect">
            <a:avLst>
              <a:gd name="adj" fmla="val 13846"/>
            </a:avLst>
          </a:prstGeom>
          <a:solidFill>
            <a:srgbClr val="FFFFFF"/>
          </a:solidFill>
          <a:ln w="12700">
            <a:solidFill>
              <a:srgbClr val="FFFFFF"/>
            </a:solidFill>
            <a:prstDash val="solid"/>
          </a:ln>
        </p:spPr>
      </p:sp>
      <p:sp>
        <p:nvSpPr>
          <p:cNvPr id="20" name="Text 17"/>
          <p:cNvSpPr txBox="1"/>
          <p:nvPr/>
        </p:nvSpPr>
        <p:spPr>
          <a:xfrm>
            <a:off x="2898648" y="361188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5</a:t>
            </a:r>
            <a:endParaRPr lang="en-US" sz="2000" dirty="0"/>
          </a:p>
        </p:txBody>
      </p:sp>
      <p:sp>
        <p:nvSpPr>
          <p:cNvPr id="21" name="Text 18"/>
          <p:cNvSpPr txBox="1"/>
          <p:nvPr/>
        </p:nvSpPr>
        <p:spPr>
          <a:xfrm>
            <a:off x="2898648" y="393192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Atsiskaityk už kiekvieną žuvusį</a:t>
            </a:r>
            <a:endParaRPr lang="en-US" sz="1400" dirty="0"/>
          </a:p>
        </p:txBody>
      </p:sp>
      <p:sp>
        <p:nvSpPr>
          <p:cNvPr id="22" name="Shape 19"/>
          <p:cNvSpPr/>
          <p:nvPr/>
        </p:nvSpPr>
        <p:spPr>
          <a:xfrm>
            <a:off x="4974336" y="3520440"/>
            <a:ext cx="2103120" cy="1188720"/>
          </a:xfrm>
          <a:prstGeom prst="roundRect">
            <a:avLst>
              <a:gd name="adj" fmla="val 13846"/>
            </a:avLst>
          </a:prstGeom>
          <a:solidFill>
            <a:srgbClr val="FFFFFF"/>
          </a:solidFill>
          <a:ln w="12700">
            <a:solidFill>
              <a:srgbClr val="FFFFFF"/>
            </a:solidFill>
            <a:prstDash val="solid"/>
          </a:ln>
        </p:spPr>
      </p:sp>
      <p:sp>
        <p:nvSpPr>
          <p:cNvPr id="23" name="Text 20"/>
          <p:cNvSpPr txBox="1"/>
          <p:nvPr/>
        </p:nvSpPr>
        <p:spPr>
          <a:xfrm>
            <a:off x="5111496" y="361188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6</a:t>
            </a:r>
            <a:endParaRPr lang="en-US" sz="2000" dirty="0"/>
          </a:p>
        </p:txBody>
      </p:sp>
      <p:sp>
        <p:nvSpPr>
          <p:cNvPr id="24" name="Text 21"/>
          <p:cNvSpPr txBox="1"/>
          <p:nvPr/>
        </p:nvSpPr>
        <p:spPr>
          <a:xfrm>
            <a:off x="5111496" y="393192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Rašyk dienoraštį – istorijai</a:t>
            </a:r>
            <a:endParaRPr lang="en-US" sz="1400" dirty="0"/>
          </a:p>
        </p:txBody>
      </p:sp>
      <p:sp>
        <p:nvSpPr>
          <p:cNvPr id="25" name="Shape 22"/>
          <p:cNvSpPr/>
          <p:nvPr/>
        </p:nvSpPr>
        <p:spPr>
          <a:xfrm>
            <a:off x="548640" y="4846320"/>
            <a:ext cx="2103120" cy="1188720"/>
          </a:xfrm>
          <a:prstGeom prst="roundRect">
            <a:avLst>
              <a:gd name="adj" fmla="val 13846"/>
            </a:avLst>
          </a:prstGeom>
          <a:solidFill>
            <a:srgbClr val="FFFFFF"/>
          </a:solidFill>
          <a:ln w="12700">
            <a:solidFill>
              <a:srgbClr val="FFFFFF"/>
            </a:solidFill>
            <a:prstDash val="solid"/>
          </a:ln>
        </p:spPr>
      </p:sp>
      <p:sp>
        <p:nvSpPr>
          <p:cNvPr id="26" name="Text 23"/>
          <p:cNvSpPr txBox="1"/>
          <p:nvPr/>
        </p:nvSpPr>
        <p:spPr>
          <a:xfrm>
            <a:off x="685800" y="493776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7</a:t>
            </a:r>
            <a:endParaRPr lang="en-US" sz="2000" dirty="0"/>
          </a:p>
        </p:txBody>
      </p:sp>
      <p:sp>
        <p:nvSpPr>
          <p:cNvPr id="27" name="Text 24"/>
          <p:cNvSpPr txBox="1"/>
          <p:nvPr/>
        </p:nvSpPr>
        <p:spPr>
          <a:xfrm>
            <a:off x="685800" y="525780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Niekam nerodyk slėptuvės</a:t>
            </a:r>
            <a:endParaRPr lang="en-US" sz="1400" dirty="0"/>
          </a:p>
        </p:txBody>
      </p:sp>
      <p:sp>
        <p:nvSpPr>
          <p:cNvPr id="28" name="Shape 25"/>
          <p:cNvSpPr/>
          <p:nvPr/>
        </p:nvSpPr>
        <p:spPr>
          <a:xfrm>
            <a:off x="2761488" y="4846320"/>
            <a:ext cx="2103120" cy="1188720"/>
          </a:xfrm>
          <a:prstGeom prst="roundRect">
            <a:avLst>
              <a:gd name="adj" fmla="val 13846"/>
            </a:avLst>
          </a:prstGeom>
          <a:solidFill>
            <a:srgbClr val="FFFFFF"/>
          </a:solidFill>
          <a:ln w="12700">
            <a:solidFill>
              <a:srgbClr val="FFFFFF"/>
            </a:solidFill>
            <a:prstDash val="solid"/>
          </a:ln>
        </p:spPr>
      </p:sp>
      <p:sp>
        <p:nvSpPr>
          <p:cNvPr id="29" name="Text 26"/>
          <p:cNvSpPr txBox="1"/>
          <p:nvPr/>
        </p:nvSpPr>
        <p:spPr>
          <a:xfrm>
            <a:off x="2898648" y="493776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8</a:t>
            </a:r>
            <a:endParaRPr lang="en-US" sz="2000" dirty="0"/>
          </a:p>
        </p:txBody>
      </p:sp>
      <p:sp>
        <p:nvSpPr>
          <p:cNvPr id="30" name="Text 27"/>
          <p:cNvSpPr txBox="1"/>
          <p:nvPr/>
        </p:nvSpPr>
        <p:spPr>
          <a:xfrm>
            <a:off x="2898648" y="525780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Bausk savuosius už plėšikavimą</a:t>
            </a:r>
            <a:endParaRPr lang="en-US" sz="1400" dirty="0"/>
          </a:p>
        </p:txBody>
      </p:sp>
      <p:sp>
        <p:nvSpPr>
          <p:cNvPr id="31" name="Shape 28"/>
          <p:cNvSpPr/>
          <p:nvPr/>
        </p:nvSpPr>
        <p:spPr>
          <a:xfrm>
            <a:off x="4974336" y="4846320"/>
            <a:ext cx="2103120" cy="1188720"/>
          </a:xfrm>
          <a:prstGeom prst="roundRect">
            <a:avLst>
              <a:gd name="adj" fmla="val 13846"/>
            </a:avLst>
          </a:prstGeom>
          <a:solidFill>
            <a:srgbClr val="FFFFFF"/>
          </a:solidFill>
          <a:ln w="12700">
            <a:solidFill>
              <a:srgbClr val="FFFFFF"/>
            </a:solidFill>
            <a:prstDash val="solid"/>
          </a:ln>
        </p:spPr>
      </p:sp>
      <p:sp>
        <p:nvSpPr>
          <p:cNvPr id="32" name="Text 29"/>
          <p:cNvSpPr txBox="1"/>
          <p:nvPr/>
        </p:nvSpPr>
        <p:spPr>
          <a:xfrm>
            <a:off x="5111496" y="4937760"/>
            <a:ext cx="457200" cy="365760"/>
          </a:xfrm>
          <a:prstGeom prst="rect">
            <a:avLst/>
          </a:prstGeom>
          <a:noFill/>
          <a:ln/>
        </p:spPr>
        <p:txBody>
          <a:bodyPr wrap="square" lIns="0" tIns="0" rIns="0" bIns="0" rtlCol="0" anchor="t"/>
          <a:lstStyle/>
          <a:p>
            <a:pPr indent="0" marL="0">
              <a:buNone/>
            </a:pPr>
            <a:r>
              <a:rPr lang="en-US" sz="2000" dirty="0">
                <a:solidFill>
                  <a:srgbClr val="FF4F3A"/>
                </a:solidFill>
                <a:latin typeface="Impact" pitchFamily="34" charset="0"/>
                <a:ea typeface="Impact" pitchFamily="34" charset="-122"/>
                <a:cs typeface="Impact" pitchFamily="34" charset="-120"/>
              </a:rPr>
              <a:t>9</a:t>
            </a:r>
            <a:endParaRPr lang="en-US" sz="2000" dirty="0"/>
          </a:p>
        </p:txBody>
      </p:sp>
      <p:sp>
        <p:nvSpPr>
          <p:cNvPr id="33" name="Text 30"/>
          <p:cNvSpPr txBox="1"/>
          <p:nvPr/>
        </p:nvSpPr>
        <p:spPr>
          <a:xfrm>
            <a:off x="5111496" y="5257800"/>
            <a:ext cx="1874520" cy="731520"/>
          </a:xfrm>
          <a:prstGeom prst="rect">
            <a:avLst/>
          </a:prstGeom>
          <a:noFill/>
          <a:ln/>
        </p:spPr>
        <p:txBody>
          <a:bodyPr wrap="square" lIns="0" tIns="0" rIns="0" bIns="0" rtlCol="0" anchor="t"/>
          <a:lstStyle/>
          <a:p>
            <a:pPr indent="0" marL="0">
              <a:buNone/>
            </a:pPr>
            <a:r>
              <a:rPr lang="en-US" sz="1400" b="1" dirty="0">
                <a:solidFill>
                  <a:srgbClr val="1A211D"/>
                </a:solidFill>
                <a:latin typeface="Arial" pitchFamily="34" charset="0"/>
                <a:ea typeface="Arial" pitchFamily="34" charset="-122"/>
                <a:cs typeface="Arial" pitchFamily="34" charset="-120"/>
              </a:rPr>
              <a:t>Mokykis karybos</a:t>
            </a:r>
            <a:endParaRPr lang="en-US" sz="1400" dirty="0"/>
          </a:p>
        </p:txBody>
      </p:sp>
      <p:sp>
        <p:nvSpPr>
          <p:cNvPr id="34" name="Shape 31"/>
          <p:cNvSpPr/>
          <p:nvPr/>
        </p:nvSpPr>
        <p:spPr>
          <a:xfrm>
            <a:off x="8906256" y="2194560"/>
            <a:ext cx="749808" cy="640080"/>
          </a:xfrm>
          <a:prstGeom prst="roundRect">
            <a:avLst>
              <a:gd name="adj" fmla="val 25714"/>
            </a:avLst>
          </a:prstGeom>
          <a:solidFill>
            <a:srgbClr val="1A211D"/>
          </a:solidFill>
          <a:ln w="12700">
            <a:solidFill>
              <a:srgbClr val="1A211D"/>
            </a:solidFill>
            <a:prstDash val="solid"/>
          </a:ln>
        </p:spPr>
      </p:sp>
      <p:sp>
        <p:nvSpPr>
          <p:cNvPr id="35" name="Shape 32"/>
          <p:cNvSpPr/>
          <p:nvPr/>
        </p:nvSpPr>
        <p:spPr>
          <a:xfrm>
            <a:off x="8494776" y="2944368"/>
            <a:ext cx="749808" cy="640080"/>
          </a:xfrm>
          <a:prstGeom prst="roundRect">
            <a:avLst>
              <a:gd name="adj" fmla="val 25714"/>
            </a:avLst>
          </a:prstGeom>
          <a:solidFill>
            <a:srgbClr val="1A211D"/>
          </a:solidFill>
          <a:ln w="12700">
            <a:solidFill>
              <a:srgbClr val="1A211D"/>
            </a:solidFill>
            <a:prstDash val="solid"/>
          </a:ln>
        </p:spPr>
      </p:sp>
      <p:sp>
        <p:nvSpPr>
          <p:cNvPr id="36" name="Shape 33"/>
          <p:cNvSpPr/>
          <p:nvPr/>
        </p:nvSpPr>
        <p:spPr>
          <a:xfrm>
            <a:off x="9317736" y="2944368"/>
            <a:ext cx="749808" cy="640080"/>
          </a:xfrm>
          <a:prstGeom prst="roundRect">
            <a:avLst>
              <a:gd name="adj" fmla="val 25714"/>
            </a:avLst>
          </a:prstGeom>
          <a:solidFill>
            <a:srgbClr val="1A211D"/>
          </a:solidFill>
          <a:ln w="12700">
            <a:solidFill>
              <a:srgbClr val="1A211D"/>
            </a:solidFill>
            <a:prstDash val="solid"/>
          </a:ln>
        </p:spPr>
      </p:sp>
      <p:sp>
        <p:nvSpPr>
          <p:cNvPr id="37" name="Shape 34"/>
          <p:cNvSpPr/>
          <p:nvPr/>
        </p:nvSpPr>
        <p:spPr>
          <a:xfrm>
            <a:off x="8083296" y="3694176"/>
            <a:ext cx="749808" cy="640080"/>
          </a:xfrm>
          <a:prstGeom prst="roundRect">
            <a:avLst>
              <a:gd name="adj" fmla="val 25714"/>
            </a:avLst>
          </a:prstGeom>
          <a:solidFill>
            <a:srgbClr val="1A211D"/>
          </a:solidFill>
          <a:ln w="12700">
            <a:solidFill>
              <a:srgbClr val="1A211D"/>
            </a:solidFill>
            <a:prstDash val="solid"/>
          </a:ln>
        </p:spPr>
      </p:sp>
      <p:sp>
        <p:nvSpPr>
          <p:cNvPr id="38" name="Shape 35"/>
          <p:cNvSpPr/>
          <p:nvPr/>
        </p:nvSpPr>
        <p:spPr>
          <a:xfrm>
            <a:off x="8906256" y="3694176"/>
            <a:ext cx="749808" cy="640080"/>
          </a:xfrm>
          <a:prstGeom prst="roundRect">
            <a:avLst>
              <a:gd name="adj" fmla="val 25714"/>
            </a:avLst>
          </a:prstGeom>
          <a:solidFill>
            <a:srgbClr val="1A211D"/>
          </a:solidFill>
          <a:ln w="12700">
            <a:solidFill>
              <a:srgbClr val="1A211D"/>
            </a:solidFill>
            <a:prstDash val="solid"/>
          </a:ln>
        </p:spPr>
      </p:sp>
      <p:sp>
        <p:nvSpPr>
          <p:cNvPr id="39" name="Shape 36"/>
          <p:cNvSpPr/>
          <p:nvPr/>
        </p:nvSpPr>
        <p:spPr>
          <a:xfrm>
            <a:off x="9729216" y="3694176"/>
            <a:ext cx="749808" cy="640080"/>
          </a:xfrm>
          <a:prstGeom prst="roundRect">
            <a:avLst>
              <a:gd name="adj" fmla="val 25714"/>
            </a:avLst>
          </a:prstGeom>
          <a:solidFill>
            <a:srgbClr val="1A211D"/>
          </a:solidFill>
          <a:ln w="12700">
            <a:solidFill>
              <a:srgbClr val="1A211D"/>
            </a:solidFill>
            <a:prstDash val="solid"/>
          </a:ln>
        </p:spPr>
      </p:sp>
      <p:sp>
        <p:nvSpPr>
          <p:cNvPr id="40" name="Shape 37"/>
          <p:cNvSpPr/>
          <p:nvPr/>
        </p:nvSpPr>
        <p:spPr>
          <a:xfrm>
            <a:off x="8494776" y="4443984"/>
            <a:ext cx="749808" cy="640080"/>
          </a:xfrm>
          <a:prstGeom prst="roundRect">
            <a:avLst>
              <a:gd name="adj" fmla="val 25714"/>
            </a:avLst>
          </a:prstGeom>
          <a:solidFill>
            <a:srgbClr val="1A211D"/>
          </a:solidFill>
          <a:ln w="12700">
            <a:solidFill>
              <a:srgbClr val="1A211D"/>
            </a:solidFill>
            <a:prstDash val="solid"/>
          </a:ln>
        </p:spPr>
      </p:sp>
      <p:sp>
        <p:nvSpPr>
          <p:cNvPr id="41" name="Shape 38"/>
          <p:cNvSpPr/>
          <p:nvPr/>
        </p:nvSpPr>
        <p:spPr>
          <a:xfrm>
            <a:off x="9317736" y="4443984"/>
            <a:ext cx="749808" cy="640080"/>
          </a:xfrm>
          <a:prstGeom prst="roundRect">
            <a:avLst>
              <a:gd name="adj" fmla="val 25714"/>
            </a:avLst>
          </a:prstGeom>
          <a:solidFill>
            <a:srgbClr val="1A211D"/>
          </a:solidFill>
          <a:ln w="12700">
            <a:solidFill>
              <a:srgbClr val="1A211D"/>
            </a:solidFill>
            <a:prstDash val="solid"/>
          </a:ln>
        </p:spPr>
      </p:sp>
      <p:sp>
        <p:nvSpPr>
          <p:cNvPr id="42" name="Shape 39"/>
          <p:cNvSpPr/>
          <p:nvPr/>
        </p:nvSpPr>
        <p:spPr>
          <a:xfrm>
            <a:off x="8906256" y="5193792"/>
            <a:ext cx="749808" cy="640080"/>
          </a:xfrm>
          <a:prstGeom prst="roundRect">
            <a:avLst>
              <a:gd name="adj" fmla="val 25714"/>
            </a:avLst>
          </a:prstGeom>
          <a:solidFill>
            <a:srgbClr val="1A211D"/>
          </a:solidFill>
          <a:ln w="12700">
            <a:solidFill>
              <a:srgbClr val="1A211D"/>
            </a:solidFill>
            <a:prstDash val="solid"/>
          </a:ln>
        </p:spPr>
      </p:sp>
      <p:sp>
        <p:nvSpPr>
          <p:cNvPr id="43" name="Text 40"/>
          <p:cNvSpPr txBox="1"/>
          <p:nvPr/>
        </p:nvSpPr>
        <p:spPr>
          <a:xfrm>
            <a:off x="7589520" y="1828800"/>
            <a:ext cx="3383280" cy="274320"/>
          </a:xfrm>
          <a:prstGeom prst="rect">
            <a:avLst/>
          </a:prstGeom>
          <a:noFill/>
          <a:ln/>
        </p:spPr>
        <p:txBody>
          <a:bodyPr wrap="square" lIns="0" tIns="0" rIns="0" bIns="0" rtlCol="0" anchor="t"/>
          <a:lstStyle/>
          <a:p>
            <a:pPr algn="ctr" indent="0" marL="0">
              <a:buNone/>
            </a:pPr>
            <a:r>
              <a:rPr lang="en-US" sz="1100" b="1" dirty="0">
                <a:solidFill>
                  <a:srgbClr val="1A211D"/>
                </a:solidFill>
                <a:latin typeface="Courier New" pitchFamily="34" charset="0"/>
                <a:ea typeface="Courier New" pitchFamily="34" charset="-122"/>
                <a:cs typeface="Courier New" pitchFamily="34" charset="-120"/>
              </a:rPr>
              <a:t>SVARBIAUSIA</a:t>
            </a:r>
            <a:endParaRPr lang="en-US" sz="1100" dirty="0"/>
          </a:p>
        </p:txBody>
      </p:sp>
      <p:sp>
        <p:nvSpPr>
          <p:cNvPr id="44" name="Text 41"/>
          <p:cNvSpPr txBox="1"/>
          <p:nvPr/>
        </p:nvSpPr>
        <p:spPr>
          <a:xfrm>
            <a:off x="7589520" y="5943600"/>
            <a:ext cx="3383280" cy="274320"/>
          </a:xfrm>
          <a:prstGeom prst="rect">
            <a:avLst/>
          </a:prstGeom>
          <a:noFill/>
          <a:ln/>
        </p:spPr>
        <p:txBody>
          <a:bodyPr wrap="square" lIns="0" tIns="0" rIns="0" bIns="0" rtlCol="0" anchor="t"/>
          <a:lstStyle/>
          <a:p>
            <a:pPr algn="ctr" indent="0" marL="0">
              <a:buNone/>
            </a:pPr>
            <a:r>
              <a:rPr lang="en-US" sz="1100" b="1" dirty="0">
                <a:solidFill>
                  <a:srgbClr val="1A211D"/>
                </a:solidFill>
                <a:latin typeface="Courier New" pitchFamily="34" charset="0"/>
                <a:ea typeface="Courier New" pitchFamily="34" charset="-122"/>
                <a:cs typeface="Courier New" pitchFamily="34" charset="-120"/>
              </a:rPr>
              <a:t>MAŽIAUSIAI SVARBI</a:t>
            </a:r>
            <a:endParaRPr lang="en-US" sz="11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TU – VADAS. KĄ DARYTUM?</a:t>
            </a:r>
            <a:endParaRPr lang="en-US" sz="4400" dirty="0"/>
          </a:p>
        </p:txBody>
      </p:sp>
      <p:pic>
        <p:nvPicPr>
          <p:cNvPr id="3" name="Image 0" descr="preencoded.png">    </p:cNvPr>
          <p:cNvPicPr>
            <a:picLocks noChangeAspect="1"/>
          </p:cNvPicPr>
          <p:nvPr/>
        </p:nvPicPr>
        <p:blipFill>
          <a:blip r:embed="rId1"/>
          <a:stretch>
            <a:fillRect/>
          </a:stretch>
        </p:blipFill>
        <p:spPr>
          <a:xfrm>
            <a:off x="548640" y="1371600"/>
            <a:ext cx="566928" cy="566928"/>
          </a:xfrm>
          <a:prstGeom prst="rect">
            <a:avLst/>
          </a:prstGeom>
        </p:spPr>
      </p:pic>
      <p:sp>
        <p:nvSpPr>
          <p:cNvPr id="4" name="Shape 1"/>
          <p:cNvSpPr/>
          <p:nvPr/>
        </p:nvSpPr>
        <p:spPr>
          <a:xfrm>
            <a:off x="1280160" y="146304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46304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4</a:t>
            </a:r>
            <a:endParaRPr lang="en-US" sz="1200" dirty="0"/>
          </a:p>
        </p:txBody>
      </p:sp>
      <p:sp>
        <p:nvSpPr>
          <p:cNvPr id="6" name="Text 3"/>
          <p:cNvSpPr txBox="1"/>
          <p:nvPr/>
        </p:nvSpPr>
        <p:spPr>
          <a:xfrm>
            <a:off x="3063240" y="146304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PUSĖ KLASĖS – A, PUSĖ – B · 4 MIN.</a:t>
            </a:r>
            <a:endParaRPr lang="en-US" sz="1200" dirty="0"/>
          </a:p>
        </p:txBody>
      </p:sp>
      <p:sp>
        <p:nvSpPr>
          <p:cNvPr id="7" name="Shape 4"/>
          <p:cNvSpPr/>
          <p:nvPr/>
        </p:nvSpPr>
        <p:spPr>
          <a:xfrm>
            <a:off x="548640" y="2148840"/>
            <a:ext cx="5440680" cy="3977640"/>
          </a:xfrm>
          <a:prstGeom prst="roundRect">
            <a:avLst>
              <a:gd name="adj" fmla="val 4138"/>
            </a:avLst>
          </a:prstGeom>
          <a:solidFill>
            <a:srgbClr val="1A211D"/>
          </a:solidFill>
          <a:ln w="12700">
            <a:solidFill>
              <a:srgbClr val="1A211D"/>
            </a:solidFill>
            <a:prstDash val="solid"/>
          </a:ln>
        </p:spPr>
      </p:sp>
      <p:sp>
        <p:nvSpPr>
          <p:cNvPr id="8" name="Shape 5"/>
          <p:cNvSpPr/>
          <p:nvPr/>
        </p:nvSpPr>
        <p:spPr>
          <a:xfrm>
            <a:off x="822960" y="2377440"/>
            <a:ext cx="594360" cy="594360"/>
          </a:xfrm>
          <a:prstGeom prst="ellipse">
            <a:avLst/>
          </a:prstGeom>
          <a:solidFill>
            <a:srgbClr val="FFCF3A"/>
          </a:solidFill>
          <a:ln w="12700">
            <a:solidFill>
              <a:srgbClr val="FFCF3A"/>
            </a:solidFill>
            <a:prstDash val="solid"/>
          </a:ln>
        </p:spPr>
      </p:sp>
      <p:sp>
        <p:nvSpPr>
          <p:cNvPr id="9" name="Text 6"/>
          <p:cNvSpPr txBox="1"/>
          <p:nvPr/>
        </p:nvSpPr>
        <p:spPr>
          <a:xfrm>
            <a:off x="822960" y="2377440"/>
            <a:ext cx="594360" cy="594360"/>
          </a:xfrm>
          <a:prstGeom prst="rect">
            <a:avLst/>
          </a:prstGeom>
          <a:noFill/>
          <a:ln/>
        </p:spPr>
        <p:txBody>
          <a:bodyPr wrap="square" lIns="0" tIns="0" rIns="0" bIns="0" rtlCol="0" anchor="ctr"/>
          <a:lstStyle/>
          <a:p>
            <a:pPr algn="ctr" indent="0" marL="0">
              <a:buNone/>
            </a:pPr>
            <a:r>
              <a:rPr lang="en-US" sz="2200" dirty="0">
                <a:solidFill>
                  <a:srgbClr val="1A211D"/>
                </a:solidFill>
                <a:latin typeface="Impact" pitchFamily="34" charset="0"/>
                <a:ea typeface="Impact" pitchFamily="34" charset="-122"/>
                <a:cs typeface="Impact" pitchFamily="34" charset="-120"/>
              </a:rPr>
              <a:t>A</a:t>
            </a:r>
            <a:endParaRPr lang="en-US" sz="2200" dirty="0"/>
          </a:p>
        </p:txBody>
      </p:sp>
      <p:sp>
        <p:nvSpPr>
          <p:cNvPr id="10" name="Text 7"/>
          <p:cNvSpPr txBox="1"/>
          <p:nvPr/>
        </p:nvSpPr>
        <p:spPr>
          <a:xfrm>
            <a:off x="1600200" y="2514600"/>
            <a:ext cx="4114800" cy="292608"/>
          </a:xfrm>
          <a:prstGeom prst="rect">
            <a:avLst/>
          </a:prstGeom>
          <a:noFill/>
          <a:ln/>
        </p:spPr>
        <p:txBody>
          <a:bodyPr wrap="square" lIns="0" tIns="0" rIns="0" bIns="0" rtlCol="0" anchor="t"/>
          <a:lstStyle/>
          <a:p>
            <a:pPr indent="0" marL="0">
              <a:buNone/>
            </a:pPr>
            <a:r>
              <a:rPr lang="en-US" sz="1200" b="1" spc="120" kern="0" dirty="0">
                <a:solidFill>
                  <a:srgbClr val="FFCF3A"/>
                </a:solidFill>
                <a:latin typeface="Courier New" pitchFamily="34" charset="0"/>
                <a:ea typeface="Courier New" pitchFamily="34" charset="-122"/>
                <a:cs typeface="Courier New" pitchFamily="34" charset="-120"/>
              </a:rPr>
              <a:t>1945 M. VASARA</a:t>
            </a:r>
            <a:endParaRPr lang="en-US" sz="1200" dirty="0"/>
          </a:p>
        </p:txBody>
      </p:sp>
      <p:sp>
        <p:nvSpPr>
          <p:cNvPr id="11" name="Text 8"/>
          <p:cNvSpPr txBox="1"/>
          <p:nvPr/>
        </p:nvSpPr>
        <p:spPr>
          <a:xfrm>
            <a:off x="822960" y="3063240"/>
            <a:ext cx="4937760" cy="54864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Šeima ar ištikimybė?</a:t>
            </a:r>
            <a:endParaRPr lang="en-US" sz="2800" dirty="0"/>
          </a:p>
        </p:txBody>
      </p:sp>
      <p:sp>
        <p:nvSpPr>
          <p:cNvPr id="12" name="Text 9"/>
          <p:cNvSpPr txBox="1"/>
          <p:nvPr/>
        </p:nvSpPr>
        <p:spPr>
          <a:xfrm>
            <a:off x="822960" y="3611880"/>
            <a:ext cx="4937760" cy="123444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Sovietų valdžia ragina besislapstančius vyrus užsiregistruoti. Neužsiregistravusiųjų šeimoms gresia tremtis. Tavo vyrai klausia: ar galima?</a:t>
            </a:r>
            <a:endParaRPr lang="en-US" sz="1500" dirty="0"/>
          </a:p>
        </p:txBody>
      </p:sp>
      <p:sp>
        <p:nvSpPr>
          <p:cNvPr id="13" name="Shape 10"/>
          <p:cNvSpPr/>
          <p:nvPr/>
        </p:nvSpPr>
        <p:spPr>
          <a:xfrm>
            <a:off x="822960" y="4892040"/>
            <a:ext cx="4892040" cy="329184"/>
          </a:xfrm>
          <a:prstGeom prst="roundRect">
            <a:avLst>
              <a:gd name="adj" fmla="val 50000"/>
            </a:avLst>
          </a:prstGeom>
          <a:solidFill>
            <a:srgbClr val="FFFFFF"/>
          </a:solidFill>
          <a:ln w="12700">
            <a:solidFill>
              <a:srgbClr val="FFFFFF"/>
            </a:solidFill>
            <a:prstDash val="solid"/>
          </a:ln>
        </p:spPr>
      </p:sp>
      <p:sp>
        <p:nvSpPr>
          <p:cNvPr id="14" name="Text 11"/>
          <p:cNvSpPr txBox="1"/>
          <p:nvPr/>
        </p:nvSpPr>
        <p:spPr>
          <a:xfrm>
            <a:off x="960120" y="4892040"/>
            <a:ext cx="4663440" cy="329184"/>
          </a:xfrm>
          <a:prstGeom prst="rect">
            <a:avLst/>
          </a:prstGeom>
          <a:noFill/>
          <a:ln/>
        </p:spPr>
        <p:txBody>
          <a:bodyPr wrap="square" lIns="0" tIns="0" rIns="0" bIns="0" rtlCol="0" anchor="ctr"/>
          <a:lstStyle/>
          <a:p>
            <a:pPr indent="0" marL="0">
              <a:buNone/>
            </a:pPr>
            <a:r>
              <a:rPr lang="en-US" sz="1300" b="1" dirty="0">
                <a:solidFill>
                  <a:srgbClr val="1A211D"/>
                </a:solidFill>
                <a:latin typeface="Arial" pitchFamily="34" charset="0"/>
                <a:ea typeface="Arial" pitchFamily="34" charset="-122"/>
                <a:cs typeface="Arial" pitchFamily="34" charset="-120"/>
              </a:rPr>
              <a:t>1. Uždrausti – tai išdavystė</a:t>
            </a:r>
            <a:endParaRPr lang="en-US" sz="1300" dirty="0"/>
          </a:p>
        </p:txBody>
      </p:sp>
      <p:sp>
        <p:nvSpPr>
          <p:cNvPr id="15" name="Shape 12"/>
          <p:cNvSpPr/>
          <p:nvPr/>
        </p:nvSpPr>
        <p:spPr>
          <a:xfrm>
            <a:off x="822960" y="5276088"/>
            <a:ext cx="4892040" cy="329184"/>
          </a:xfrm>
          <a:prstGeom prst="roundRect">
            <a:avLst>
              <a:gd name="adj" fmla="val 50000"/>
            </a:avLst>
          </a:prstGeom>
          <a:solidFill>
            <a:srgbClr val="FFFFFF"/>
          </a:solidFill>
          <a:ln w="12700">
            <a:solidFill>
              <a:srgbClr val="FFFFFF"/>
            </a:solidFill>
            <a:prstDash val="solid"/>
          </a:ln>
        </p:spPr>
      </p:sp>
      <p:sp>
        <p:nvSpPr>
          <p:cNvPr id="16" name="Text 13"/>
          <p:cNvSpPr txBox="1"/>
          <p:nvPr/>
        </p:nvSpPr>
        <p:spPr>
          <a:xfrm>
            <a:off x="960120" y="5276088"/>
            <a:ext cx="4663440" cy="329184"/>
          </a:xfrm>
          <a:prstGeom prst="rect">
            <a:avLst/>
          </a:prstGeom>
          <a:noFill/>
          <a:ln/>
        </p:spPr>
        <p:txBody>
          <a:bodyPr wrap="square" lIns="0" tIns="0" rIns="0" bIns="0" rtlCol="0" anchor="ctr"/>
          <a:lstStyle/>
          <a:p>
            <a:pPr indent="0" marL="0">
              <a:buNone/>
            </a:pPr>
            <a:r>
              <a:rPr lang="en-US" sz="1300" b="1" dirty="0">
                <a:solidFill>
                  <a:srgbClr val="1A211D"/>
                </a:solidFill>
                <a:latin typeface="Arial" pitchFamily="34" charset="0"/>
                <a:ea typeface="Arial" pitchFamily="34" charset="-122"/>
                <a:cs typeface="Arial" pitchFamily="34" charset="-120"/>
              </a:rPr>
              <a:t>2. Leisti visiems</a:t>
            </a:r>
            <a:endParaRPr lang="en-US" sz="1300" dirty="0"/>
          </a:p>
        </p:txBody>
      </p:sp>
      <p:sp>
        <p:nvSpPr>
          <p:cNvPr id="17" name="Shape 14"/>
          <p:cNvSpPr/>
          <p:nvPr/>
        </p:nvSpPr>
        <p:spPr>
          <a:xfrm>
            <a:off x="822960" y="5660136"/>
            <a:ext cx="4892040" cy="329184"/>
          </a:xfrm>
          <a:prstGeom prst="roundRect">
            <a:avLst>
              <a:gd name="adj" fmla="val 50000"/>
            </a:avLst>
          </a:prstGeom>
          <a:solidFill>
            <a:srgbClr val="FFFFFF"/>
          </a:solidFill>
          <a:ln w="12700">
            <a:solidFill>
              <a:srgbClr val="FFFFFF"/>
            </a:solidFill>
            <a:prstDash val="solid"/>
          </a:ln>
        </p:spPr>
      </p:sp>
      <p:sp>
        <p:nvSpPr>
          <p:cNvPr id="18" name="Text 15"/>
          <p:cNvSpPr txBox="1"/>
          <p:nvPr/>
        </p:nvSpPr>
        <p:spPr>
          <a:xfrm>
            <a:off x="960120" y="5660136"/>
            <a:ext cx="4663440" cy="329184"/>
          </a:xfrm>
          <a:prstGeom prst="rect">
            <a:avLst/>
          </a:prstGeom>
          <a:noFill/>
          <a:ln/>
        </p:spPr>
        <p:txBody>
          <a:bodyPr wrap="square" lIns="0" tIns="0" rIns="0" bIns="0" rtlCol="0" anchor="ctr"/>
          <a:lstStyle/>
          <a:p>
            <a:pPr indent="0" marL="0">
              <a:buNone/>
            </a:pPr>
            <a:r>
              <a:rPr lang="en-US" sz="1300" b="1" dirty="0">
                <a:solidFill>
                  <a:srgbClr val="1A211D"/>
                </a:solidFill>
                <a:latin typeface="Arial" pitchFamily="34" charset="0"/>
                <a:ea typeface="Arial" pitchFamily="34" charset="-122"/>
                <a:cs typeface="Arial" pitchFamily="34" charset="-120"/>
              </a:rPr>
              <a:t>3. Leisti, bet su sąlyga…</a:t>
            </a:r>
            <a:endParaRPr lang="en-US" sz="1300" dirty="0"/>
          </a:p>
        </p:txBody>
      </p:sp>
      <p:sp>
        <p:nvSpPr>
          <p:cNvPr id="19" name="Shape 16"/>
          <p:cNvSpPr/>
          <p:nvPr/>
        </p:nvSpPr>
        <p:spPr>
          <a:xfrm>
            <a:off x="6172200" y="2148840"/>
            <a:ext cx="5440680" cy="3977640"/>
          </a:xfrm>
          <a:prstGeom prst="roundRect">
            <a:avLst>
              <a:gd name="adj" fmla="val 4138"/>
            </a:avLst>
          </a:prstGeom>
          <a:solidFill>
            <a:srgbClr val="2E3B32"/>
          </a:solidFill>
          <a:ln w="12700">
            <a:solidFill>
              <a:srgbClr val="2E3B32"/>
            </a:solidFill>
            <a:prstDash val="solid"/>
          </a:ln>
        </p:spPr>
      </p:sp>
      <p:sp>
        <p:nvSpPr>
          <p:cNvPr id="20" name="Shape 17"/>
          <p:cNvSpPr/>
          <p:nvPr/>
        </p:nvSpPr>
        <p:spPr>
          <a:xfrm>
            <a:off x="6446520" y="2377440"/>
            <a:ext cx="594360" cy="594360"/>
          </a:xfrm>
          <a:prstGeom prst="ellipse">
            <a:avLst/>
          </a:prstGeom>
          <a:solidFill>
            <a:srgbClr val="FFCF3A"/>
          </a:solidFill>
          <a:ln w="12700">
            <a:solidFill>
              <a:srgbClr val="FFCF3A"/>
            </a:solidFill>
            <a:prstDash val="solid"/>
          </a:ln>
        </p:spPr>
      </p:sp>
      <p:sp>
        <p:nvSpPr>
          <p:cNvPr id="21" name="Text 18"/>
          <p:cNvSpPr txBox="1"/>
          <p:nvPr/>
        </p:nvSpPr>
        <p:spPr>
          <a:xfrm>
            <a:off x="6446520" y="2377440"/>
            <a:ext cx="594360" cy="594360"/>
          </a:xfrm>
          <a:prstGeom prst="rect">
            <a:avLst/>
          </a:prstGeom>
          <a:noFill/>
          <a:ln/>
        </p:spPr>
        <p:txBody>
          <a:bodyPr wrap="square" lIns="0" tIns="0" rIns="0" bIns="0" rtlCol="0" anchor="ctr"/>
          <a:lstStyle/>
          <a:p>
            <a:pPr algn="ctr" indent="0" marL="0">
              <a:buNone/>
            </a:pPr>
            <a:r>
              <a:rPr lang="en-US" sz="2200" dirty="0">
                <a:solidFill>
                  <a:srgbClr val="1A211D"/>
                </a:solidFill>
                <a:latin typeface="Impact" pitchFamily="34" charset="0"/>
                <a:ea typeface="Impact" pitchFamily="34" charset="-122"/>
                <a:cs typeface="Impact" pitchFamily="34" charset="-120"/>
              </a:rPr>
              <a:t>B</a:t>
            </a:r>
            <a:endParaRPr lang="en-US" sz="2200" dirty="0"/>
          </a:p>
        </p:txBody>
      </p:sp>
      <p:sp>
        <p:nvSpPr>
          <p:cNvPr id="22" name="Text 19"/>
          <p:cNvSpPr txBox="1"/>
          <p:nvPr/>
        </p:nvSpPr>
        <p:spPr>
          <a:xfrm>
            <a:off x="7223760" y="2514600"/>
            <a:ext cx="4114800" cy="292608"/>
          </a:xfrm>
          <a:prstGeom prst="rect">
            <a:avLst/>
          </a:prstGeom>
          <a:noFill/>
          <a:ln/>
        </p:spPr>
        <p:txBody>
          <a:bodyPr wrap="square" lIns="0" tIns="0" rIns="0" bIns="0" rtlCol="0" anchor="t"/>
          <a:lstStyle/>
          <a:p>
            <a:pPr indent="0" marL="0">
              <a:buNone/>
            </a:pPr>
            <a:r>
              <a:rPr lang="en-US" sz="1200" b="1" spc="120" kern="0" dirty="0">
                <a:solidFill>
                  <a:srgbClr val="FFCF3A"/>
                </a:solidFill>
                <a:latin typeface="Courier New" pitchFamily="34" charset="0"/>
                <a:ea typeface="Courier New" pitchFamily="34" charset="-122"/>
                <a:cs typeface="Courier New" pitchFamily="34" charset="-120"/>
              </a:rPr>
              <a:t>1945 M. LAPKRITIS</a:t>
            </a:r>
            <a:endParaRPr lang="en-US" sz="1200" dirty="0"/>
          </a:p>
        </p:txBody>
      </p:sp>
      <p:sp>
        <p:nvSpPr>
          <p:cNvPr id="23" name="Text 20"/>
          <p:cNvSpPr txBox="1"/>
          <p:nvPr/>
        </p:nvSpPr>
        <p:spPr>
          <a:xfrm>
            <a:off x="6446520" y="3063240"/>
            <a:ext cx="4937760" cy="548640"/>
          </a:xfrm>
          <a:prstGeom prst="rect">
            <a:avLst/>
          </a:prstGeom>
          <a:noFill/>
          <a:ln/>
        </p:spPr>
        <p:txBody>
          <a:bodyPr wrap="square" lIns="0" tIns="0" rIns="0" bIns="0" rtlCol="0" anchor="t"/>
          <a:lstStyle/>
          <a:p>
            <a:pPr indent="0" marL="0">
              <a:buNone/>
            </a:pPr>
            <a:r>
              <a:rPr lang="en-US" sz="2800" dirty="0">
                <a:solidFill>
                  <a:srgbClr val="FFFFFF"/>
                </a:solidFill>
                <a:latin typeface="Impact" pitchFamily="34" charset="0"/>
                <a:ea typeface="Impact" pitchFamily="34" charset="-122"/>
                <a:cs typeface="Impact" pitchFamily="34" charset="-120"/>
              </a:rPr>
              <a:t>Priešas ar žmogus?</a:t>
            </a:r>
            <a:endParaRPr lang="en-US" sz="2800" dirty="0"/>
          </a:p>
        </p:txBody>
      </p:sp>
      <p:sp>
        <p:nvSpPr>
          <p:cNvPr id="24" name="Text 21"/>
          <p:cNvSpPr txBox="1"/>
          <p:nvPr/>
        </p:nvSpPr>
        <p:spPr>
          <a:xfrm>
            <a:off x="6446520" y="3611880"/>
            <a:ext cx="4937760" cy="1234440"/>
          </a:xfrm>
          <a:prstGeom prst="rect">
            <a:avLst/>
          </a:prstGeom>
          <a:noFill/>
          <a:ln/>
        </p:spPr>
        <p:txBody>
          <a:bodyPr wrap="square" lIns="0" tIns="0" rIns="0" bIns="0" rtlCol="0" anchor="t"/>
          <a:lstStyle/>
          <a:p>
            <a:pPr indent="0" marL="0">
              <a:buNone/>
            </a:pPr>
            <a:r>
              <a:rPr lang="en-US" sz="1500" dirty="0">
                <a:solidFill>
                  <a:srgbClr val="FFFFFF"/>
                </a:solidFill>
                <a:latin typeface="Arial" pitchFamily="34" charset="0"/>
                <a:ea typeface="Arial" pitchFamily="34" charset="-122"/>
                <a:cs typeface="Arial" pitchFamily="34" charset="-120"/>
              </a:rPr>
              <a:t>Partizanai priglaudė iš kalėjimo pabėgusį vokiečių karininką. Jis įtariamas šnipinėjimu, jam jau skirta mirties bausmė. Galutinį sprendimą priima vadas.</a:t>
            </a:r>
            <a:endParaRPr lang="en-US" sz="1500" dirty="0"/>
          </a:p>
        </p:txBody>
      </p:sp>
      <p:sp>
        <p:nvSpPr>
          <p:cNvPr id="25" name="Shape 22"/>
          <p:cNvSpPr/>
          <p:nvPr/>
        </p:nvSpPr>
        <p:spPr>
          <a:xfrm>
            <a:off x="6446520" y="4892040"/>
            <a:ext cx="4892040" cy="329184"/>
          </a:xfrm>
          <a:prstGeom prst="roundRect">
            <a:avLst>
              <a:gd name="adj" fmla="val 50000"/>
            </a:avLst>
          </a:prstGeom>
          <a:solidFill>
            <a:srgbClr val="FFFFFF"/>
          </a:solidFill>
          <a:ln w="12700">
            <a:solidFill>
              <a:srgbClr val="FFFFFF"/>
            </a:solidFill>
            <a:prstDash val="solid"/>
          </a:ln>
        </p:spPr>
      </p:sp>
      <p:sp>
        <p:nvSpPr>
          <p:cNvPr id="26" name="Text 23"/>
          <p:cNvSpPr txBox="1"/>
          <p:nvPr/>
        </p:nvSpPr>
        <p:spPr>
          <a:xfrm>
            <a:off x="6583680" y="4892040"/>
            <a:ext cx="4663440" cy="329184"/>
          </a:xfrm>
          <a:prstGeom prst="rect">
            <a:avLst/>
          </a:prstGeom>
          <a:noFill/>
          <a:ln/>
        </p:spPr>
        <p:txBody>
          <a:bodyPr wrap="square" lIns="0" tIns="0" rIns="0" bIns="0" rtlCol="0" anchor="ctr"/>
          <a:lstStyle/>
          <a:p>
            <a:pPr indent="0" marL="0">
              <a:buNone/>
            </a:pPr>
            <a:r>
              <a:rPr lang="en-US" sz="1300" b="1" dirty="0">
                <a:solidFill>
                  <a:srgbClr val="1A211D"/>
                </a:solidFill>
                <a:latin typeface="Arial" pitchFamily="34" charset="0"/>
                <a:ea typeface="Arial" pitchFamily="34" charset="-122"/>
                <a:cs typeface="Arial" pitchFamily="34" charset="-120"/>
              </a:rPr>
              <a:t>1. Palikti bausmę</a:t>
            </a:r>
            <a:endParaRPr lang="en-US" sz="1300" dirty="0"/>
          </a:p>
        </p:txBody>
      </p:sp>
      <p:sp>
        <p:nvSpPr>
          <p:cNvPr id="27" name="Shape 24"/>
          <p:cNvSpPr/>
          <p:nvPr/>
        </p:nvSpPr>
        <p:spPr>
          <a:xfrm>
            <a:off x="6446520" y="5276088"/>
            <a:ext cx="4892040" cy="329184"/>
          </a:xfrm>
          <a:prstGeom prst="roundRect">
            <a:avLst>
              <a:gd name="adj" fmla="val 50000"/>
            </a:avLst>
          </a:prstGeom>
          <a:solidFill>
            <a:srgbClr val="FFFFFF"/>
          </a:solidFill>
          <a:ln w="12700">
            <a:solidFill>
              <a:srgbClr val="FFFFFF"/>
            </a:solidFill>
            <a:prstDash val="solid"/>
          </a:ln>
        </p:spPr>
      </p:sp>
      <p:sp>
        <p:nvSpPr>
          <p:cNvPr id="28" name="Text 25"/>
          <p:cNvSpPr txBox="1"/>
          <p:nvPr/>
        </p:nvSpPr>
        <p:spPr>
          <a:xfrm>
            <a:off x="6583680" y="5276088"/>
            <a:ext cx="4663440" cy="329184"/>
          </a:xfrm>
          <a:prstGeom prst="rect">
            <a:avLst/>
          </a:prstGeom>
          <a:noFill/>
          <a:ln/>
        </p:spPr>
        <p:txBody>
          <a:bodyPr wrap="square" lIns="0" tIns="0" rIns="0" bIns="0" rtlCol="0" anchor="ctr"/>
          <a:lstStyle/>
          <a:p>
            <a:pPr indent="0" marL="0">
              <a:buNone/>
            </a:pPr>
            <a:r>
              <a:rPr lang="en-US" sz="1300" b="1" dirty="0">
                <a:solidFill>
                  <a:srgbClr val="1A211D"/>
                </a:solidFill>
                <a:latin typeface="Arial" pitchFamily="34" charset="0"/>
                <a:ea typeface="Arial" pitchFamily="34" charset="-122"/>
                <a:cs typeface="Arial" pitchFamily="34" charset="-120"/>
              </a:rPr>
              <a:t>2. Paleisti</a:t>
            </a:r>
            <a:endParaRPr lang="en-US" sz="1300" dirty="0"/>
          </a:p>
        </p:txBody>
      </p:sp>
      <p:sp>
        <p:nvSpPr>
          <p:cNvPr id="29" name="Shape 26"/>
          <p:cNvSpPr/>
          <p:nvPr/>
        </p:nvSpPr>
        <p:spPr>
          <a:xfrm>
            <a:off x="6446520" y="5660136"/>
            <a:ext cx="4892040" cy="329184"/>
          </a:xfrm>
          <a:prstGeom prst="roundRect">
            <a:avLst>
              <a:gd name="adj" fmla="val 50000"/>
            </a:avLst>
          </a:prstGeom>
          <a:solidFill>
            <a:srgbClr val="FFFFFF"/>
          </a:solidFill>
          <a:ln w="12700">
            <a:solidFill>
              <a:srgbClr val="FFFFFF"/>
            </a:solidFill>
            <a:prstDash val="solid"/>
          </a:ln>
        </p:spPr>
      </p:sp>
      <p:sp>
        <p:nvSpPr>
          <p:cNvPr id="30" name="Text 27"/>
          <p:cNvSpPr txBox="1"/>
          <p:nvPr/>
        </p:nvSpPr>
        <p:spPr>
          <a:xfrm>
            <a:off x="6583680" y="5660136"/>
            <a:ext cx="4663440" cy="329184"/>
          </a:xfrm>
          <a:prstGeom prst="rect">
            <a:avLst/>
          </a:prstGeom>
          <a:noFill/>
          <a:ln/>
        </p:spPr>
        <p:txBody>
          <a:bodyPr wrap="square" lIns="0" tIns="0" rIns="0" bIns="0" rtlCol="0" anchor="ctr"/>
          <a:lstStyle/>
          <a:p>
            <a:pPr indent="0" marL="0">
              <a:buNone/>
            </a:pPr>
            <a:r>
              <a:rPr lang="en-US" sz="1300" b="1" dirty="0">
                <a:solidFill>
                  <a:srgbClr val="1A211D"/>
                </a:solidFill>
                <a:latin typeface="Arial" pitchFamily="34" charset="0"/>
                <a:ea typeface="Arial" pitchFamily="34" charset="-122"/>
                <a:cs typeface="Arial" pitchFamily="34" charset="-120"/>
              </a:rPr>
              <a:t>3. Suteikti galimybę su sąlyga…</a:t>
            </a:r>
            <a:endParaRPr lang="en-US" sz="13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KĄ NUSPRENDĖ KAZIMIERAITIS</a:t>
            </a:r>
            <a:endParaRPr lang="en-US" sz="4400" dirty="0"/>
          </a:p>
        </p:txBody>
      </p:sp>
      <p:sp>
        <p:nvSpPr>
          <p:cNvPr id="3" name="Shape 1"/>
          <p:cNvSpPr/>
          <p:nvPr/>
        </p:nvSpPr>
        <p:spPr>
          <a:xfrm>
            <a:off x="548640" y="1554480"/>
            <a:ext cx="685800" cy="685800"/>
          </a:xfrm>
          <a:prstGeom prst="ellipse">
            <a:avLst/>
          </a:prstGeom>
          <a:solidFill>
            <a:srgbClr val="FFCF3A"/>
          </a:solidFill>
          <a:ln w="12700">
            <a:solidFill>
              <a:srgbClr val="FFCF3A"/>
            </a:solidFill>
            <a:prstDash val="solid"/>
          </a:ln>
        </p:spPr>
      </p:sp>
      <p:sp>
        <p:nvSpPr>
          <p:cNvPr id="4" name="Text 2"/>
          <p:cNvSpPr txBox="1"/>
          <p:nvPr/>
        </p:nvSpPr>
        <p:spPr>
          <a:xfrm>
            <a:off x="548640" y="1554480"/>
            <a:ext cx="685800" cy="685800"/>
          </a:xfrm>
          <a:prstGeom prst="rect">
            <a:avLst/>
          </a:prstGeom>
          <a:noFill/>
          <a:ln/>
        </p:spPr>
        <p:txBody>
          <a:bodyPr wrap="square" lIns="0" tIns="0" rIns="0" bIns="0" rtlCol="0" anchor="ctr"/>
          <a:lstStyle/>
          <a:p>
            <a:pPr algn="ctr" indent="0" marL="0">
              <a:buNone/>
            </a:pPr>
            <a:r>
              <a:rPr lang="en-US" sz="2800" dirty="0">
                <a:solidFill>
                  <a:srgbClr val="1A211D"/>
                </a:solidFill>
                <a:latin typeface="Impact" pitchFamily="34" charset="0"/>
                <a:ea typeface="Impact" pitchFamily="34" charset="-122"/>
                <a:cs typeface="Impact" pitchFamily="34" charset="-120"/>
              </a:rPr>
              <a:t>A</a:t>
            </a:r>
            <a:endParaRPr lang="en-US" sz="2800" dirty="0"/>
          </a:p>
        </p:txBody>
      </p:sp>
      <p:sp>
        <p:nvSpPr>
          <p:cNvPr id="5" name="Text 3"/>
          <p:cNvSpPr txBox="1"/>
          <p:nvPr/>
        </p:nvSpPr>
        <p:spPr>
          <a:xfrm>
            <a:off x="1463040" y="1463040"/>
            <a:ext cx="9144000" cy="502920"/>
          </a:xfrm>
          <a:prstGeom prst="rect">
            <a:avLst/>
          </a:prstGeom>
          <a:noFill/>
          <a:ln/>
        </p:spPr>
        <p:txBody>
          <a:bodyPr wrap="square" lIns="0" tIns="0" rIns="0" bIns="0" rtlCol="0" anchor="t"/>
          <a:lstStyle/>
          <a:p>
            <a:pPr indent="0" marL="0">
              <a:buNone/>
            </a:pPr>
            <a:r>
              <a:rPr lang="en-US" sz="2600" dirty="0">
                <a:solidFill>
                  <a:srgbClr val="FFCF3A"/>
                </a:solidFill>
                <a:latin typeface="Impact" pitchFamily="34" charset="0"/>
                <a:ea typeface="Impact" pitchFamily="34" charset="-122"/>
                <a:cs typeface="Impact" pitchFamily="34" charset="-120"/>
              </a:rPr>
              <a:t>Šeima ar ištikimybė?</a:t>
            </a:r>
            <a:endParaRPr lang="en-US" sz="2600" dirty="0"/>
          </a:p>
        </p:txBody>
      </p:sp>
      <p:sp>
        <p:nvSpPr>
          <p:cNvPr id="6" name="Text 4"/>
          <p:cNvSpPr txBox="1"/>
          <p:nvPr/>
        </p:nvSpPr>
        <p:spPr>
          <a:xfrm>
            <a:off x="1463040" y="2011680"/>
            <a:ext cx="10149840" cy="1463040"/>
          </a:xfrm>
          <a:prstGeom prst="rect">
            <a:avLst/>
          </a:prstGeom>
          <a:noFill/>
          <a:ln/>
        </p:spPr>
        <p:txBody>
          <a:bodyPr wrap="square" lIns="0" tIns="0" rIns="0" bIns="0" rtlCol="0" anchor="t"/>
          <a:lstStyle/>
          <a:p>
            <a:pPr indent="0" marL="0">
              <a:lnSpc>
                <a:spcPct val="108000"/>
              </a:lnSpc>
              <a:buNone/>
            </a:pPr>
            <a:r>
              <a:rPr lang="en-US" sz="2200" i="1" dirty="0">
                <a:solidFill>
                  <a:srgbClr val="FFFFFF"/>
                </a:solidFill>
                <a:latin typeface="Georgia" pitchFamily="34" charset="0"/>
                <a:ea typeface="Georgia" pitchFamily="34" charset="-122"/>
                <a:cs typeface="Georgia" pitchFamily="34" charset="-120"/>
              </a:rPr>
              <a:t>Leido registruotis tiems, kurie taip gelbėjo šeimas nuo tremties, jei tik jie netaps išdavikais.</a:t>
            </a:r>
            <a:endParaRPr lang="en-US" sz="2200" dirty="0"/>
          </a:p>
        </p:txBody>
      </p:sp>
      <p:sp>
        <p:nvSpPr>
          <p:cNvPr id="7" name="Shape 5"/>
          <p:cNvSpPr/>
          <p:nvPr/>
        </p:nvSpPr>
        <p:spPr>
          <a:xfrm>
            <a:off x="548640" y="3931920"/>
            <a:ext cx="685800" cy="685800"/>
          </a:xfrm>
          <a:prstGeom prst="ellipse">
            <a:avLst/>
          </a:prstGeom>
          <a:solidFill>
            <a:srgbClr val="FFCF3A"/>
          </a:solidFill>
          <a:ln w="12700">
            <a:solidFill>
              <a:srgbClr val="FFCF3A"/>
            </a:solidFill>
            <a:prstDash val="solid"/>
          </a:ln>
        </p:spPr>
      </p:sp>
      <p:sp>
        <p:nvSpPr>
          <p:cNvPr id="8" name="Text 6"/>
          <p:cNvSpPr txBox="1"/>
          <p:nvPr/>
        </p:nvSpPr>
        <p:spPr>
          <a:xfrm>
            <a:off x="548640" y="3931920"/>
            <a:ext cx="685800" cy="685800"/>
          </a:xfrm>
          <a:prstGeom prst="rect">
            <a:avLst/>
          </a:prstGeom>
          <a:noFill/>
          <a:ln/>
        </p:spPr>
        <p:txBody>
          <a:bodyPr wrap="square" lIns="0" tIns="0" rIns="0" bIns="0" rtlCol="0" anchor="ctr"/>
          <a:lstStyle/>
          <a:p>
            <a:pPr algn="ctr" indent="0" marL="0">
              <a:buNone/>
            </a:pPr>
            <a:r>
              <a:rPr lang="en-US" sz="2800" dirty="0">
                <a:solidFill>
                  <a:srgbClr val="1A211D"/>
                </a:solidFill>
                <a:latin typeface="Impact" pitchFamily="34" charset="0"/>
                <a:ea typeface="Impact" pitchFamily="34" charset="-122"/>
                <a:cs typeface="Impact" pitchFamily="34" charset="-120"/>
              </a:rPr>
              <a:t>B</a:t>
            </a:r>
            <a:endParaRPr lang="en-US" sz="2800" dirty="0"/>
          </a:p>
        </p:txBody>
      </p:sp>
      <p:sp>
        <p:nvSpPr>
          <p:cNvPr id="9" name="Text 7"/>
          <p:cNvSpPr txBox="1"/>
          <p:nvPr/>
        </p:nvSpPr>
        <p:spPr>
          <a:xfrm>
            <a:off x="1463040" y="3840480"/>
            <a:ext cx="9144000" cy="502920"/>
          </a:xfrm>
          <a:prstGeom prst="rect">
            <a:avLst/>
          </a:prstGeom>
          <a:noFill/>
          <a:ln/>
        </p:spPr>
        <p:txBody>
          <a:bodyPr wrap="square" lIns="0" tIns="0" rIns="0" bIns="0" rtlCol="0" anchor="t"/>
          <a:lstStyle/>
          <a:p>
            <a:pPr indent="0" marL="0">
              <a:buNone/>
            </a:pPr>
            <a:r>
              <a:rPr lang="en-US" sz="2600" dirty="0">
                <a:solidFill>
                  <a:srgbClr val="FFCF3A"/>
                </a:solidFill>
                <a:latin typeface="Impact" pitchFamily="34" charset="0"/>
                <a:ea typeface="Impact" pitchFamily="34" charset="-122"/>
                <a:cs typeface="Impact" pitchFamily="34" charset="-120"/>
              </a:rPr>
              <a:t>Priešas ar žmogus?</a:t>
            </a:r>
            <a:endParaRPr lang="en-US" sz="2600" dirty="0"/>
          </a:p>
        </p:txBody>
      </p:sp>
      <p:sp>
        <p:nvSpPr>
          <p:cNvPr id="10" name="Text 8"/>
          <p:cNvSpPr txBox="1"/>
          <p:nvPr/>
        </p:nvSpPr>
        <p:spPr>
          <a:xfrm>
            <a:off x="1463040" y="4389120"/>
            <a:ext cx="10149840" cy="1463040"/>
          </a:xfrm>
          <a:prstGeom prst="rect">
            <a:avLst/>
          </a:prstGeom>
          <a:noFill/>
          <a:ln/>
        </p:spPr>
        <p:txBody>
          <a:bodyPr wrap="square" lIns="0" tIns="0" rIns="0" bIns="0" rtlCol="0" anchor="t"/>
          <a:lstStyle/>
          <a:p>
            <a:pPr indent="0" marL="0">
              <a:lnSpc>
                <a:spcPct val="108000"/>
              </a:lnSpc>
              <a:buNone/>
            </a:pPr>
            <a:r>
              <a:rPr lang="en-US" sz="1700" i="1" dirty="0">
                <a:solidFill>
                  <a:srgbClr val="FFFFFF"/>
                </a:solidFill>
                <a:latin typeface="Georgia" pitchFamily="34" charset="0"/>
                <a:ea typeface="Georgia" pitchFamily="34" charset="-122"/>
                <a:cs typeface="Georgia" pitchFamily="34" charset="-120"/>
              </a:rPr>
              <a:t>„Aš panaikinsiu nuosprendį… Bet jeigu šie įtarimai pasitvirtintų, tai ankstesnis nuosprendis vėl įsigalios.“ Vokietis Hennecke Kardel išgyveno ir vėliau parašė: „Niekada daugiau gyvenime nesutikau tokio kareivio kaip Tėvas.“</a:t>
            </a:r>
            <a:endParaRPr lang="en-US" sz="17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KĄ SAKO SLAPYVARDIS?</a:t>
            </a:r>
            <a:endParaRPr lang="en-US" sz="4400" dirty="0"/>
          </a:p>
        </p:txBody>
      </p:sp>
      <p:sp>
        <p:nvSpPr>
          <p:cNvPr id="3" name="Shape 1"/>
          <p:cNvSpPr/>
          <p:nvPr/>
        </p:nvSpPr>
        <p:spPr>
          <a:xfrm>
            <a:off x="548640" y="1417320"/>
            <a:ext cx="3566160" cy="2240280"/>
          </a:xfrm>
          <a:prstGeom prst="roundRect">
            <a:avLst>
              <a:gd name="adj" fmla="val 7347"/>
            </a:avLst>
          </a:prstGeom>
          <a:solidFill>
            <a:srgbClr val="FFCF3A"/>
          </a:solidFill>
          <a:ln w="12700">
            <a:solidFill>
              <a:srgbClr val="FFCF3A"/>
            </a:solidFill>
            <a:prstDash val="solid"/>
          </a:ln>
        </p:spPr>
      </p:sp>
      <p:sp>
        <p:nvSpPr>
          <p:cNvPr id="4" name="Text 2"/>
          <p:cNvSpPr txBox="1"/>
          <p:nvPr/>
        </p:nvSpPr>
        <p:spPr>
          <a:xfrm>
            <a:off x="749808" y="1527048"/>
            <a:ext cx="320040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KAZIMIERAITIS</a:t>
            </a:r>
            <a:endParaRPr lang="en-US" sz="2800" dirty="0"/>
          </a:p>
        </p:txBody>
      </p:sp>
      <p:sp>
        <p:nvSpPr>
          <p:cNvPr id="5" name="Text 3"/>
          <p:cNvSpPr txBox="1"/>
          <p:nvPr/>
        </p:nvSpPr>
        <p:spPr>
          <a:xfrm>
            <a:off x="749808" y="2057400"/>
            <a:ext cx="3200400" cy="274320"/>
          </a:xfrm>
          <a:prstGeom prst="rect">
            <a:avLst/>
          </a:prstGeom>
          <a:noFill/>
          <a:ln/>
        </p:spPr>
        <p:txBody>
          <a:bodyPr wrap="square" lIns="0" tIns="0" rIns="0" bIns="0" rtlCol="0" anchor="t"/>
          <a:lstStyle/>
          <a:p>
            <a:pPr indent="0" marL="0">
              <a:buNone/>
            </a:pPr>
            <a:r>
              <a:rPr lang="en-US" sz="1100" b="1" dirty="0">
                <a:solidFill>
                  <a:srgbClr val="3E4E42"/>
                </a:solidFill>
                <a:latin typeface="Courier New" pitchFamily="34" charset="0"/>
                <a:ea typeface="Courier New" pitchFamily="34" charset="-122"/>
                <a:cs typeface="Courier New" pitchFamily="34" charset="-120"/>
              </a:rPr>
              <a:t>Juozas Vitkus</a:t>
            </a:r>
            <a:endParaRPr lang="en-US" sz="1100" dirty="0"/>
          </a:p>
        </p:txBody>
      </p:sp>
      <p:sp>
        <p:nvSpPr>
          <p:cNvPr id="6" name="Text 4"/>
          <p:cNvSpPr txBox="1"/>
          <p:nvPr/>
        </p:nvSpPr>
        <p:spPr>
          <a:xfrm>
            <a:off x="749808" y="2377440"/>
            <a:ext cx="3200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Priesaika baigiama „Tepadeda man Dievas ir Lietuvos globėjas šv. Kazimieras“. -aitis – „kieno nors sūnus“.</a:t>
            </a:r>
            <a:endParaRPr lang="en-US" sz="1300" dirty="0"/>
          </a:p>
        </p:txBody>
      </p:sp>
      <p:sp>
        <p:nvSpPr>
          <p:cNvPr id="7" name="Shape 5"/>
          <p:cNvSpPr/>
          <p:nvPr/>
        </p:nvSpPr>
        <p:spPr>
          <a:xfrm>
            <a:off x="4297680" y="1417320"/>
            <a:ext cx="3566160" cy="2240280"/>
          </a:xfrm>
          <a:prstGeom prst="roundRect">
            <a:avLst>
              <a:gd name="adj" fmla="val 7347"/>
            </a:avLst>
          </a:prstGeom>
          <a:solidFill>
            <a:srgbClr val="F6F3EC"/>
          </a:solidFill>
          <a:ln w="12700">
            <a:solidFill>
              <a:srgbClr val="F6F3EC"/>
            </a:solidFill>
            <a:prstDash val="solid"/>
          </a:ln>
        </p:spPr>
      </p:sp>
      <p:sp>
        <p:nvSpPr>
          <p:cNvPr id="8" name="Text 6"/>
          <p:cNvSpPr txBox="1"/>
          <p:nvPr/>
        </p:nvSpPr>
        <p:spPr>
          <a:xfrm>
            <a:off x="4498848" y="1527048"/>
            <a:ext cx="3200400" cy="548640"/>
          </a:xfrm>
          <a:prstGeom prst="rect">
            <a:avLst/>
          </a:prstGeom>
          <a:noFill/>
          <a:ln/>
        </p:spPr>
        <p:txBody>
          <a:bodyPr wrap="square" lIns="0" tIns="0" rIns="0" bIns="0" rtlCol="0" anchor="t"/>
          <a:lstStyle/>
          <a:p>
            <a:pPr indent="0" marL="0">
              <a:buNone/>
            </a:pPr>
            <a:r>
              <a:rPr lang="en-US" sz="2800" dirty="0">
                <a:solidFill>
                  <a:srgbClr val="FF4F3A"/>
                </a:solidFill>
                <a:latin typeface="Impact" pitchFamily="34" charset="0"/>
                <a:ea typeface="Impact" pitchFamily="34" charset="-122"/>
                <a:cs typeface="Impact" pitchFamily="34" charset="-120"/>
              </a:rPr>
              <a:t>VANAGAS</a:t>
            </a:r>
            <a:endParaRPr lang="en-US" sz="2800" dirty="0"/>
          </a:p>
        </p:txBody>
      </p:sp>
      <p:sp>
        <p:nvSpPr>
          <p:cNvPr id="9" name="Text 7"/>
          <p:cNvSpPr txBox="1"/>
          <p:nvPr/>
        </p:nvSpPr>
        <p:spPr>
          <a:xfrm>
            <a:off x="4498848" y="2057400"/>
            <a:ext cx="3200400" cy="274320"/>
          </a:xfrm>
          <a:prstGeom prst="rect">
            <a:avLst/>
          </a:prstGeom>
          <a:noFill/>
          <a:ln/>
        </p:spPr>
        <p:txBody>
          <a:bodyPr wrap="square" lIns="0" tIns="0" rIns="0" bIns="0" rtlCol="0" anchor="t"/>
          <a:lstStyle/>
          <a:p>
            <a:pPr indent="0" marL="0">
              <a:buNone/>
            </a:pPr>
            <a:r>
              <a:rPr lang="en-US" sz="1100" b="1" dirty="0">
                <a:solidFill>
                  <a:srgbClr val="3E4E42"/>
                </a:solidFill>
                <a:latin typeface="Courier New" pitchFamily="34" charset="0"/>
                <a:ea typeface="Courier New" pitchFamily="34" charset="-122"/>
                <a:cs typeface="Courier New" pitchFamily="34" charset="-120"/>
              </a:rPr>
              <a:t>Adolfas Ramanauskas</a:t>
            </a:r>
            <a:endParaRPr lang="en-US" sz="1100" dirty="0"/>
          </a:p>
        </p:txBody>
      </p:sp>
      <p:sp>
        <p:nvSpPr>
          <p:cNvPr id="10" name="Text 8"/>
          <p:cNvSpPr txBox="1"/>
          <p:nvPr/>
        </p:nvSpPr>
        <p:spPr>
          <a:xfrm>
            <a:off x="4498848" y="2377440"/>
            <a:ext cx="3200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Kodėl pasirinko būtent jį, pats nepaaiškino.</a:t>
            </a:r>
            <a:endParaRPr lang="en-US" sz="1300" dirty="0"/>
          </a:p>
        </p:txBody>
      </p:sp>
      <p:sp>
        <p:nvSpPr>
          <p:cNvPr id="11" name="Shape 9"/>
          <p:cNvSpPr/>
          <p:nvPr/>
        </p:nvSpPr>
        <p:spPr>
          <a:xfrm>
            <a:off x="8046720" y="1417320"/>
            <a:ext cx="3566160" cy="2240280"/>
          </a:xfrm>
          <a:prstGeom prst="roundRect">
            <a:avLst>
              <a:gd name="adj" fmla="val 7347"/>
            </a:avLst>
          </a:prstGeom>
          <a:solidFill>
            <a:srgbClr val="F6F3EC"/>
          </a:solidFill>
          <a:ln w="12700">
            <a:solidFill>
              <a:srgbClr val="F6F3EC"/>
            </a:solidFill>
            <a:prstDash val="solid"/>
          </a:ln>
        </p:spPr>
      </p:sp>
      <p:sp>
        <p:nvSpPr>
          <p:cNvPr id="12" name="Text 10"/>
          <p:cNvSpPr txBox="1"/>
          <p:nvPr/>
        </p:nvSpPr>
        <p:spPr>
          <a:xfrm>
            <a:off x="8247888" y="1527048"/>
            <a:ext cx="3200400" cy="548640"/>
          </a:xfrm>
          <a:prstGeom prst="rect">
            <a:avLst/>
          </a:prstGeom>
          <a:noFill/>
          <a:ln/>
        </p:spPr>
        <p:txBody>
          <a:bodyPr wrap="square" lIns="0" tIns="0" rIns="0" bIns="0" rtlCol="0" anchor="t"/>
          <a:lstStyle/>
          <a:p>
            <a:pPr indent="0" marL="0">
              <a:buNone/>
            </a:pPr>
            <a:r>
              <a:rPr lang="en-US" sz="2800" dirty="0">
                <a:solidFill>
                  <a:srgbClr val="FF4F3A"/>
                </a:solidFill>
                <a:latin typeface="Impact" pitchFamily="34" charset="0"/>
                <a:ea typeface="Impact" pitchFamily="34" charset="-122"/>
                <a:cs typeface="Impact" pitchFamily="34" charset="-120"/>
              </a:rPr>
              <a:t>DZŪKAS</a:t>
            </a:r>
            <a:endParaRPr lang="en-US" sz="2800" dirty="0"/>
          </a:p>
        </p:txBody>
      </p:sp>
      <p:sp>
        <p:nvSpPr>
          <p:cNvPr id="13" name="Text 11"/>
          <p:cNvSpPr txBox="1"/>
          <p:nvPr/>
        </p:nvSpPr>
        <p:spPr>
          <a:xfrm>
            <a:off x="8247888" y="2057400"/>
            <a:ext cx="3200400" cy="274320"/>
          </a:xfrm>
          <a:prstGeom prst="rect">
            <a:avLst/>
          </a:prstGeom>
          <a:noFill/>
          <a:ln/>
        </p:spPr>
        <p:txBody>
          <a:bodyPr wrap="square" lIns="0" tIns="0" rIns="0" bIns="0" rtlCol="0" anchor="t"/>
          <a:lstStyle/>
          <a:p>
            <a:pPr indent="0" marL="0">
              <a:buNone/>
            </a:pPr>
            <a:r>
              <a:rPr lang="en-US" sz="1100" b="1" dirty="0">
                <a:solidFill>
                  <a:srgbClr val="3E4E42"/>
                </a:solidFill>
                <a:latin typeface="Courier New" pitchFamily="34" charset="0"/>
                <a:ea typeface="Courier New" pitchFamily="34" charset="-122"/>
                <a:cs typeface="Courier New" pitchFamily="34" charset="-120"/>
              </a:rPr>
              <a:t>Lionginas Baliukevičius</a:t>
            </a:r>
            <a:endParaRPr lang="en-US" sz="1100" dirty="0"/>
          </a:p>
        </p:txBody>
      </p:sp>
      <p:sp>
        <p:nvSpPr>
          <p:cNvPr id="14" name="Text 12"/>
          <p:cNvSpPr txBox="1"/>
          <p:nvPr/>
        </p:nvSpPr>
        <p:spPr>
          <a:xfrm>
            <a:off x="8247888" y="2377440"/>
            <a:ext cx="3200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Šaltiniuose paaiškinimo nėra. Ar slapyvardis, rodantis kraštą, yra saugus?</a:t>
            </a:r>
            <a:endParaRPr lang="en-US" sz="1300" dirty="0"/>
          </a:p>
        </p:txBody>
      </p:sp>
      <p:sp>
        <p:nvSpPr>
          <p:cNvPr id="15" name="Shape 13"/>
          <p:cNvSpPr/>
          <p:nvPr/>
        </p:nvSpPr>
        <p:spPr>
          <a:xfrm>
            <a:off x="548640" y="3813048"/>
            <a:ext cx="3566160" cy="2240280"/>
          </a:xfrm>
          <a:prstGeom prst="roundRect">
            <a:avLst>
              <a:gd name="adj" fmla="val 7347"/>
            </a:avLst>
          </a:prstGeom>
          <a:solidFill>
            <a:srgbClr val="F6F3EC"/>
          </a:solidFill>
          <a:ln w="12700">
            <a:solidFill>
              <a:srgbClr val="F6F3EC"/>
            </a:solidFill>
            <a:prstDash val="solid"/>
          </a:ln>
        </p:spPr>
      </p:sp>
      <p:sp>
        <p:nvSpPr>
          <p:cNvPr id="16" name="Text 14"/>
          <p:cNvSpPr txBox="1"/>
          <p:nvPr/>
        </p:nvSpPr>
        <p:spPr>
          <a:xfrm>
            <a:off x="749808" y="3922776"/>
            <a:ext cx="3200400" cy="548640"/>
          </a:xfrm>
          <a:prstGeom prst="rect">
            <a:avLst/>
          </a:prstGeom>
          <a:noFill/>
          <a:ln/>
        </p:spPr>
        <p:txBody>
          <a:bodyPr wrap="square" lIns="0" tIns="0" rIns="0" bIns="0" rtlCol="0" anchor="t"/>
          <a:lstStyle/>
          <a:p>
            <a:pPr indent="0" marL="0">
              <a:buNone/>
            </a:pPr>
            <a:r>
              <a:rPr lang="en-US" sz="2800" dirty="0">
                <a:solidFill>
                  <a:srgbClr val="FF4F3A"/>
                </a:solidFill>
                <a:latin typeface="Impact" pitchFamily="34" charset="0"/>
                <a:ea typeface="Impact" pitchFamily="34" charset="-122"/>
                <a:cs typeface="Impact" pitchFamily="34" charset="-120"/>
              </a:rPr>
              <a:t>DAUMANTAS</a:t>
            </a:r>
            <a:endParaRPr lang="en-US" sz="2800" dirty="0"/>
          </a:p>
        </p:txBody>
      </p:sp>
      <p:sp>
        <p:nvSpPr>
          <p:cNvPr id="17" name="Text 15"/>
          <p:cNvSpPr txBox="1"/>
          <p:nvPr/>
        </p:nvSpPr>
        <p:spPr>
          <a:xfrm>
            <a:off x="749808" y="4453128"/>
            <a:ext cx="3200400" cy="274320"/>
          </a:xfrm>
          <a:prstGeom prst="rect">
            <a:avLst/>
          </a:prstGeom>
          <a:noFill/>
          <a:ln/>
        </p:spPr>
        <p:txBody>
          <a:bodyPr wrap="square" lIns="0" tIns="0" rIns="0" bIns="0" rtlCol="0" anchor="t"/>
          <a:lstStyle/>
          <a:p>
            <a:pPr indent="0" marL="0">
              <a:buNone/>
            </a:pPr>
            <a:r>
              <a:rPr lang="en-US" sz="1100" b="1" dirty="0">
                <a:solidFill>
                  <a:srgbClr val="3E4E42"/>
                </a:solidFill>
                <a:latin typeface="Courier New" pitchFamily="34" charset="0"/>
                <a:ea typeface="Courier New" pitchFamily="34" charset="-122"/>
                <a:cs typeface="Courier New" pitchFamily="34" charset="-120"/>
              </a:rPr>
              <a:t>Juozas Lukša</a:t>
            </a:r>
            <a:endParaRPr lang="en-US" sz="1100" dirty="0"/>
          </a:p>
        </p:txBody>
      </p:sp>
      <p:sp>
        <p:nvSpPr>
          <p:cNvPr id="18" name="Text 16"/>
          <p:cNvSpPr txBox="1"/>
          <p:nvPr/>
        </p:nvSpPr>
        <p:spPr>
          <a:xfrm>
            <a:off x="749808" y="4773168"/>
            <a:ext cx="3200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Daumantas – XIII a. lietuvių kunigaikštis. Ar Lukša turėjo galvoje jį, nežinome.</a:t>
            </a:r>
            <a:endParaRPr lang="en-US" sz="1300" dirty="0"/>
          </a:p>
        </p:txBody>
      </p:sp>
      <p:sp>
        <p:nvSpPr>
          <p:cNvPr id="19" name="Shape 17"/>
          <p:cNvSpPr/>
          <p:nvPr/>
        </p:nvSpPr>
        <p:spPr>
          <a:xfrm>
            <a:off x="4297680" y="3813048"/>
            <a:ext cx="3566160" cy="2240280"/>
          </a:xfrm>
          <a:prstGeom prst="roundRect">
            <a:avLst>
              <a:gd name="adj" fmla="val 7347"/>
            </a:avLst>
          </a:prstGeom>
          <a:solidFill>
            <a:srgbClr val="F6F3EC"/>
          </a:solidFill>
          <a:ln w="12700">
            <a:solidFill>
              <a:srgbClr val="F6F3EC"/>
            </a:solidFill>
            <a:prstDash val="solid"/>
          </a:ln>
        </p:spPr>
      </p:sp>
      <p:sp>
        <p:nvSpPr>
          <p:cNvPr id="20" name="Text 18"/>
          <p:cNvSpPr txBox="1"/>
          <p:nvPr/>
        </p:nvSpPr>
        <p:spPr>
          <a:xfrm>
            <a:off x="4498848" y="3922776"/>
            <a:ext cx="3200400" cy="548640"/>
          </a:xfrm>
          <a:prstGeom prst="rect">
            <a:avLst/>
          </a:prstGeom>
          <a:noFill/>
          <a:ln/>
        </p:spPr>
        <p:txBody>
          <a:bodyPr wrap="square" lIns="0" tIns="0" rIns="0" bIns="0" rtlCol="0" anchor="t"/>
          <a:lstStyle/>
          <a:p>
            <a:pPr indent="0" marL="0">
              <a:buNone/>
            </a:pPr>
            <a:r>
              <a:rPr lang="en-US" sz="2800" dirty="0">
                <a:solidFill>
                  <a:srgbClr val="FF4F3A"/>
                </a:solidFill>
                <a:latin typeface="Impact" pitchFamily="34" charset="0"/>
                <a:ea typeface="Impact" pitchFamily="34" charset="-122"/>
                <a:cs typeface="Impact" pitchFamily="34" charset="-120"/>
              </a:rPr>
              <a:t>ELYTĖ</a:t>
            </a:r>
            <a:endParaRPr lang="en-US" sz="2800" dirty="0"/>
          </a:p>
        </p:txBody>
      </p:sp>
      <p:sp>
        <p:nvSpPr>
          <p:cNvPr id="21" name="Text 19"/>
          <p:cNvSpPr txBox="1"/>
          <p:nvPr/>
        </p:nvSpPr>
        <p:spPr>
          <a:xfrm>
            <a:off x="4498848" y="4453128"/>
            <a:ext cx="3200400" cy="274320"/>
          </a:xfrm>
          <a:prstGeom prst="rect">
            <a:avLst/>
          </a:prstGeom>
          <a:noFill/>
          <a:ln/>
        </p:spPr>
        <p:txBody>
          <a:bodyPr wrap="square" lIns="0" tIns="0" rIns="0" bIns="0" rtlCol="0" anchor="t"/>
          <a:lstStyle/>
          <a:p>
            <a:pPr indent="0" marL="0">
              <a:buNone/>
            </a:pPr>
            <a:r>
              <a:rPr lang="en-US" sz="1100" b="1" dirty="0">
                <a:solidFill>
                  <a:srgbClr val="3E4E42"/>
                </a:solidFill>
                <a:latin typeface="Courier New" pitchFamily="34" charset="0"/>
                <a:ea typeface="Courier New" pitchFamily="34" charset="-122"/>
                <a:cs typeface="Courier New" pitchFamily="34" charset="-120"/>
              </a:rPr>
              <a:t>kun. Zigmas Neciunskas</a:t>
            </a:r>
            <a:endParaRPr lang="en-US" sz="1100" dirty="0"/>
          </a:p>
        </p:txBody>
      </p:sp>
      <p:sp>
        <p:nvSpPr>
          <p:cNvPr id="22" name="Text 20"/>
          <p:cNvSpPr txBox="1"/>
          <p:nvPr/>
        </p:nvSpPr>
        <p:spPr>
          <a:xfrm>
            <a:off x="4498848" y="4773168"/>
            <a:ext cx="3200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Kunigas – su moterišku slapyvardžiu. Kodėl, šaltiniai nepaaiškina.</a:t>
            </a:r>
            <a:endParaRPr lang="en-US" sz="1300" dirty="0"/>
          </a:p>
        </p:txBody>
      </p:sp>
      <p:sp>
        <p:nvSpPr>
          <p:cNvPr id="23" name="Shape 21"/>
          <p:cNvSpPr/>
          <p:nvPr/>
        </p:nvSpPr>
        <p:spPr>
          <a:xfrm>
            <a:off x="8046720" y="3813048"/>
            <a:ext cx="3566160" cy="2240280"/>
          </a:xfrm>
          <a:prstGeom prst="roundRect">
            <a:avLst>
              <a:gd name="adj" fmla="val 7347"/>
            </a:avLst>
          </a:prstGeom>
          <a:solidFill>
            <a:srgbClr val="F6F3EC"/>
          </a:solidFill>
          <a:ln w="12700">
            <a:solidFill>
              <a:srgbClr val="F6F3EC"/>
            </a:solidFill>
            <a:prstDash val="solid"/>
          </a:ln>
        </p:spPr>
      </p:sp>
      <p:sp>
        <p:nvSpPr>
          <p:cNvPr id="24" name="Text 22"/>
          <p:cNvSpPr txBox="1"/>
          <p:nvPr/>
        </p:nvSpPr>
        <p:spPr>
          <a:xfrm>
            <a:off x="8247888" y="3922776"/>
            <a:ext cx="3200400" cy="548640"/>
          </a:xfrm>
          <a:prstGeom prst="rect">
            <a:avLst/>
          </a:prstGeom>
          <a:noFill/>
          <a:ln/>
        </p:spPr>
        <p:txBody>
          <a:bodyPr wrap="square" lIns="0" tIns="0" rIns="0" bIns="0" rtlCol="0" anchor="t"/>
          <a:lstStyle/>
          <a:p>
            <a:pPr indent="0" marL="0">
              <a:buNone/>
            </a:pPr>
            <a:r>
              <a:rPr lang="en-US" sz="2800" dirty="0">
                <a:solidFill>
                  <a:srgbClr val="FF4F3A"/>
                </a:solidFill>
                <a:latin typeface="Impact" pitchFamily="34" charset="0"/>
                <a:ea typeface="Impact" pitchFamily="34" charset="-122"/>
                <a:cs typeface="Impact" pitchFamily="34" charset="-120"/>
              </a:rPr>
              <a:t>VYTAUTAS</a:t>
            </a:r>
            <a:endParaRPr lang="en-US" sz="2800" dirty="0"/>
          </a:p>
        </p:txBody>
      </p:sp>
      <p:sp>
        <p:nvSpPr>
          <p:cNvPr id="25" name="Text 23"/>
          <p:cNvSpPr txBox="1"/>
          <p:nvPr/>
        </p:nvSpPr>
        <p:spPr>
          <a:xfrm>
            <a:off x="8247888" y="4453128"/>
            <a:ext cx="3200400" cy="274320"/>
          </a:xfrm>
          <a:prstGeom prst="rect">
            <a:avLst/>
          </a:prstGeom>
          <a:noFill/>
          <a:ln/>
        </p:spPr>
        <p:txBody>
          <a:bodyPr wrap="square" lIns="0" tIns="0" rIns="0" bIns="0" rtlCol="0" anchor="t"/>
          <a:lstStyle/>
          <a:p>
            <a:pPr indent="0" marL="0">
              <a:buNone/>
            </a:pPr>
            <a:r>
              <a:rPr lang="en-US" sz="1100" b="1" dirty="0">
                <a:solidFill>
                  <a:srgbClr val="3E4E42"/>
                </a:solidFill>
                <a:latin typeface="Courier New" pitchFamily="34" charset="0"/>
                <a:ea typeface="Courier New" pitchFamily="34" charset="-122"/>
                <a:cs typeface="Courier New" pitchFamily="34" charset="-120"/>
              </a:rPr>
              <a:t>Jonas Žemaitis</a:t>
            </a:r>
            <a:endParaRPr lang="en-US" sz="1100" dirty="0"/>
          </a:p>
        </p:txBody>
      </p:sp>
      <p:sp>
        <p:nvSpPr>
          <p:cNvPr id="26" name="Text 24"/>
          <p:cNvSpPr txBox="1"/>
          <p:nvPr/>
        </p:nvSpPr>
        <p:spPr>
          <a:xfrm>
            <a:off x="8247888" y="4773168"/>
            <a:ext cx="3200400" cy="1188720"/>
          </a:xfrm>
          <a:prstGeom prst="rect">
            <a:avLst/>
          </a:prstGeom>
          <a:noFill/>
          <a:ln/>
        </p:spPr>
        <p:txBody>
          <a:bodyPr wrap="square" lIns="0" tIns="0" rIns="0" bIns="0" rtlCol="0" anchor="t"/>
          <a:lstStyle/>
          <a:p>
            <a:pPr indent="0" marL="0">
              <a:buNone/>
            </a:pPr>
            <a:r>
              <a:rPr lang="en-US" sz="1300" dirty="0">
                <a:solidFill>
                  <a:srgbClr val="1A211D"/>
                </a:solidFill>
                <a:latin typeface="Arial" pitchFamily="34" charset="0"/>
                <a:ea typeface="Arial" pitchFamily="34" charset="-122"/>
                <a:cs typeface="Arial" pitchFamily="34" charset="-120"/>
              </a:rPr>
              <a:t>Kodėl vadas keitė slapyvardžius?</a:t>
            </a:r>
            <a:endParaRPr lang="en-US" sz="13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SUSIKURK SAVO SLAPYVARDĮ</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5</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KIEKVIENAS · 4 MIN.</a:t>
            </a:r>
            <a:endParaRPr lang="en-US" sz="1200" dirty="0"/>
          </a:p>
        </p:txBody>
      </p:sp>
      <p:sp>
        <p:nvSpPr>
          <p:cNvPr id="7" name="Shape 4"/>
          <p:cNvSpPr/>
          <p:nvPr/>
        </p:nvSpPr>
        <p:spPr>
          <a:xfrm>
            <a:off x="548640" y="2286000"/>
            <a:ext cx="685800" cy="685800"/>
          </a:xfrm>
          <a:prstGeom prst="ellipse">
            <a:avLst/>
          </a:prstGeom>
          <a:solidFill>
            <a:srgbClr val="1A211D"/>
          </a:solidFill>
          <a:ln w="12700">
            <a:solidFill>
              <a:srgbClr val="1A211D"/>
            </a:solidFill>
            <a:prstDash val="solid"/>
          </a:ln>
        </p:spPr>
      </p:sp>
      <p:sp>
        <p:nvSpPr>
          <p:cNvPr id="8" name="Text 5"/>
          <p:cNvSpPr txBox="1"/>
          <p:nvPr/>
        </p:nvSpPr>
        <p:spPr>
          <a:xfrm>
            <a:off x="548640" y="228600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1</a:t>
            </a:r>
            <a:endParaRPr lang="en-US" sz="2800" dirty="0"/>
          </a:p>
        </p:txBody>
      </p:sp>
      <p:sp>
        <p:nvSpPr>
          <p:cNvPr id="9" name="Text 6"/>
          <p:cNvSpPr txBox="1"/>
          <p:nvPr/>
        </p:nvSpPr>
        <p:spPr>
          <a:xfrm>
            <a:off x="1463040" y="2194560"/>
            <a:ext cx="4754880" cy="502920"/>
          </a:xfrm>
          <a:prstGeom prst="rect">
            <a:avLst/>
          </a:prstGeom>
          <a:noFill/>
          <a:ln/>
        </p:spPr>
        <p:txBody>
          <a:bodyPr wrap="square" lIns="0" tIns="0" rIns="0" bIns="0" rtlCol="0" anchor="t"/>
          <a:lstStyle/>
          <a:p>
            <a:pPr indent="0" marL="0">
              <a:buNone/>
            </a:pPr>
            <a:r>
              <a:rPr lang="en-US" sz="2600" dirty="0">
                <a:solidFill>
                  <a:srgbClr val="1A211D"/>
                </a:solidFill>
                <a:latin typeface="Impact" pitchFamily="34" charset="0"/>
                <a:ea typeface="Impact" pitchFamily="34" charset="-122"/>
                <a:cs typeface="Impact" pitchFamily="34" charset="-120"/>
              </a:rPr>
              <a:t>Neišduoda tavęs</a:t>
            </a:r>
            <a:endParaRPr lang="en-US" sz="2600" dirty="0"/>
          </a:p>
        </p:txBody>
      </p:sp>
      <p:sp>
        <p:nvSpPr>
          <p:cNvPr id="10" name="Text 7"/>
          <p:cNvSpPr txBox="1"/>
          <p:nvPr/>
        </p:nvSpPr>
        <p:spPr>
          <a:xfrm>
            <a:off x="1463040" y="2697480"/>
            <a:ext cx="4754880" cy="411480"/>
          </a:xfrm>
          <a:prstGeom prst="rect">
            <a:avLst/>
          </a:prstGeom>
          <a:noFill/>
          <a:ln/>
        </p:spPr>
        <p:txBody>
          <a:bodyPr wrap="square" lIns="0" tIns="0" rIns="0" bIns="0" rtlCol="0" anchor="t"/>
          <a:lstStyle/>
          <a:p>
            <a:pPr indent="0" marL="0">
              <a:buNone/>
            </a:pPr>
            <a:r>
              <a:rPr lang="en-US" sz="1500" dirty="0">
                <a:solidFill>
                  <a:srgbClr val="1A211D"/>
                </a:solidFill>
                <a:latin typeface="Arial" pitchFamily="34" charset="0"/>
                <a:ea typeface="Arial" pitchFamily="34" charset="-122"/>
                <a:cs typeface="Arial" pitchFamily="34" charset="-120"/>
              </a:rPr>
              <a:t>nei vardo, nei krašto, nei išvaizdos</a:t>
            </a:r>
            <a:endParaRPr lang="en-US" sz="1500" dirty="0"/>
          </a:p>
        </p:txBody>
      </p:sp>
      <p:sp>
        <p:nvSpPr>
          <p:cNvPr id="11" name="Shape 8"/>
          <p:cNvSpPr/>
          <p:nvPr/>
        </p:nvSpPr>
        <p:spPr>
          <a:xfrm>
            <a:off x="548640" y="3383280"/>
            <a:ext cx="685800" cy="685800"/>
          </a:xfrm>
          <a:prstGeom prst="ellipse">
            <a:avLst/>
          </a:prstGeom>
          <a:solidFill>
            <a:srgbClr val="1A211D"/>
          </a:solidFill>
          <a:ln w="12700">
            <a:solidFill>
              <a:srgbClr val="1A211D"/>
            </a:solidFill>
            <a:prstDash val="solid"/>
          </a:ln>
        </p:spPr>
      </p:sp>
      <p:sp>
        <p:nvSpPr>
          <p:cNvPr id="12" name="Text 9"/>
          <p:cNvSpPr txBox="1"/>
          <p:nvPr/>
        </p:nvSpPr>
        <p:spPr>
          <a:xfrm>
            <a:off x="548640" y="338328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2</a:t>
            </a:r>
            <a:endParaRPr lang="en-US" sz="2800" dirty="0"/>
          </a:p>
        </p:txBody>
      </p:sp>
      <p:sp>
        <p:nvSpPr>
          <p:cNvPr id="13" name="Text 10"/>
          <p:cNvSpPr txBox="1"/>
          <p:nvPr/>
        </p:nvSpPr>
        <p:spPr>
          <a:xfrm>
            <a:off x="1463040" y="3291840"/>
            <a:ext cx="4754880" cy="502920"/>
          </a:xfrm>
          <a:prstGeom prst="rect">
            <a:avLst/>
          </a:prstGeom>
          <a:noFill/>
          <a:ln/>
        </p:spPr>
        <p:txBody>
          <a:bodyPr wrap="square" lIns="0" tIns="0" rIns="0" bIns="0" rtlCol="0" anchor="t"/>
          <a:lstStyle/>
          <a:p>
            <a:pPr indent="0" marL="0">
              <a:buNone/>
            </a:pPr>
            <a:r>
              <a:rPr lang="en-US" sz="2600" dirty="0">
                <a:solidFill>
                  <a:srgbClr val="1A211D"/>
                </a:solidFill>
                <a:latin typeface="Impact" pitchFamily="34" charset="0"/>
                <a:ea typeface="Impact" pitchFamily="34" charset="-122"/>
                <a:cs typeface="Impact" pitchFamily="34" charset="-120"/>
              </a:rPr>
              <a:t>Sako, kas tau svarbu</a:t>
            </a:r>
            <a:endParaRPr lang="en-US" sz="2600" dirty="0"/>
          </a:p>
        </p:txBody>
      </p:sp>
      <p:sp>
        <p:nvSpPr>
          <p:cNvPr id="14" name="Text 11"/>
          <p:cNvSpPr txBox="1"/>
          <p:nvPr/>
        </p:nvSpPr>
        <p:spPr>
          <a:xfrm>
            <a:off x="1463040" y="3794760"/>
            <a:ext cx="4754880" cy="411480"/>
          </a:xfrm>
          <a:prstGeom prst="rect">
            <a:avLst/>
          </a:prstGeom>
          <a:noFill/>
          <a:ln/>
        </p:spPr>
        <p:txBody>
          <a:bodyPr wrap="square" lIns="0" tIns="0" rIns="0" bIns="0" rtlCol="0" anchor="t"/>
          <a:lstStyle/>
          <a:p>
            <a:pPr indent="0" marL="0">
              <a:buNone/>
            </a:pPr>
            <a:r>
              <a:rPr lang="en-US" sz="1500" dirty="0">
                <a:solidFill>
                  <a:srgbClr val="1A211D"/>
                </a:solidFill>
                <a:latin typeface="Arial" pitchFamily="34" charset="0"/>
                <a:ea typeface="Arial" pitchFamily="34" charset="-122"/>
                <a:cs typeface="Arial" pitchFamily="34" charset="-120"/>
              </a:rPr>
              <a:t>vertybė, kurią nori išreikšti</a:t>
            </a:r>
            <a:endParaRPr lang="en-US" sz="1500" dirty="0"/>
          </a:p>
        </p:txBody>
      </p:sp>
      <p:sp>
        <p:nvSpPr>
          <p:cNvPr id="15" name="Shape 12"/>
          <p:cNvSpPr/>
          <p:nvPr/>
        </p:nvSpPr>
        <p:spPr>
          <a:xfrm>
            <a:off x="548640" y="4480560"/>
            <a:ext cx="685800" cy="685800"/>
          </a:xfrm>
          <a:prstGeom prst="ellipse">
            <a:avLst/>
          </a:prstGeom>
          <a:solidFill>
            <a:srgbClr val="1A211D"/>
          </a:solidFill>
          <a:ln w="12700">
            <a:solidFill>
              <a:srgbClr val="1A211D"/>
            </a:solidFill>
            <a:prstDash val="solid"/>
          </a:ln>
        </p:spPr>
      </p:sp>
      <p:sp>
        <p:nvSpPr>
          <p:cNvPr id="16" name="Text 13"/>
          <p:cNvSpPr txBox="1"/>
          <p:nvPr/>
        </p:nvSpPr>
        <p:spPr>
          <a:xfrm>
            <a:off x="548640" y="4480560"/>
            <a:ext cx="685800" cy="685800"/>
          </a:xfrm>
          <a:prstGeom prst="rect">
            <a:avLst/>
          </a:prstGeom>
          <a:noFill/>
          <a:ln/>
        </p:spPr>
        <p:txBody>
          <a:bodyPr wrap="square" lIns="0" tIns="0" rIns="0" bIns="0" rtlCol="0" anchor="ctr"/>
          <a:lstStyle/>
          <a:p>
            <a:pPr algn="ctr" indent="0" marL="0">
              <a:buNone/>
            </a:pPr>
            <a:r>
              <a:rPr lang="en-US" sz="2800" dirty="0">
                <a:solidFill>
                  <a:srgbClr val="FFCF3A"/>
                </a:solidFill>
                <a:latin typeface="Impact" pitchFamily="34" charset="0"/>
                <a:ea typeface="Impact" pitchFamily="34" charset="-122"/>
                <a:cs typeface="Impact" pitchFamily="34" charset="-120"/>
              </a:rPr>
              <a:t>3</a:t>
            </a:r>
            <a:endParaRPr lang="en-US" sz="2800" dirty="0"/>
          </a:p>
        </p:txBody>
      </p:sp>
      <p:sp>
        <p:nvSpPr>
          <p:cNvPr id="17" name="Text 14"/>
          <p:cNvSpPr txBox="1"/>
          <p:nvPr/>
        </p:nvSpPr>
        <p:spPr>
          <a:xfrm>
            <a:off x="1463040" y="4389120"/>
            <a:ext cx="4754880" cy="502920"/>
          </a:xfrm>
          <a:prstGeom prst="rect">
            <a:avLst/>
          </a:prstGeom>
          <a:noFill/>
          <a:ln/>
        </p:spPr>
        <p:txBody>
          <a:bodyPr wrap="square" lIns="0" tIns="0" rIns="0" bIns="0" rtlCol="0" anchor="t"/>
          <a:lstStyle/>
          <a:p>
            <a:pPr indent="0" marL="0">
              <a:buNone/>
            </a:pPr>
            <a:r>
              <a:rPr lang="en-US" sz="2600" dirty="0">
                <a:solidFill>
                  <a:srgbClr val="1A211D"/>
                </a:solidFill>
                <a:latin typeface="Impact" pitchFamily="34" charset="0"/>
                <a:ea typeface="Impact" pitchFamily="34" charset="-122"/>
                <a:cs typeface="Impact" pitchFamily="34" charset="-120"/>
              </a:rPr>
              <a:t>Skamba oriai</a:t>
            </a:r>
            <a:endParaRPr lang="en-US" sz="2600" dirty="0"/>
          </a:p>
        </p:txBody>
      </p:sp>
      <p:sp>
        <p:nvSpPr>
          <p:cNvPr id="18" name="Text 15"/>
          <p:cNvSpPr txBox="1"/>
          <p:nvPr/>
        </p:nvSpPr>
        <p:spPr>
          <a:xfrm>
            <a:off x="1463040" y="4892040"/>
            <a:ext cx="4754880" cy="411480"/>
          </a:xfrm>
          <a:prstGeom prst="rect">
            <a:avLst/>
          </a:prstGeom>
          <a:noFill/>
          <a:ln/>
        </p:spPr>
        <p:txBody>
          <a:bodyPr wrap="square" lIns="0" tIns="0" rIns="0" bIns="0" rtlCol="0" anchor="t"/>
          <a:lstStyle/>
          <a:p>
            <a:pPr indent="0" marL="0">
              <a:buNone/>
            </a:pPr>
            <a:r>
              <a:rPr lang="en-US" sz="1500" dirty="0">
                <a:solidFill>
                  <a:srgbClr val="1A211D"/>
                </a:solidFill>
                <a:latin typeface="Arial" pitchFamily="34" charset="0"/>
                <a:ea typeface="Arial" pitchFamily="34" charset="-122"/>
                <a:cs typeface="Arial" pitchFamily="34" charset="-120"/>
              </a:rPr>
              <a:t>1949 m. vadovybė draudė „lietuviškai dvasiai nepriimtinus“</a:t>
            </a:r>
            <a:endParaRPr lang="en-US" sz="1500" dirty="0"/>
          </a:p>
        </p:txBody>
      </p:sp>
      <p:sp>
        <p:nvSpPr>
          <p:cNvPr id="19" name="Shape 16"/>
          <p:cNvSpPr/>
          <p:nvPr/>
        </p:nvSpPr>
        <p:spPr>
          <a:xfrm>
            <a:off x="6583680" y="2194560"/>
            <a:ext cx="5029200" cy="3931920"/>
          </a:xfrm>
          <a:prstGeom prst="roundRect">
            <a:avLst>
              <a:gd name="adj" fmla="val 4186"/>
            </a:avLst>
          </a:prstGeom>
          <a:solidFill>
            <a:srgbClr val="FFFFFF"/>
          </a:solidFill>
          <a:ln w="12700">
            <a:solidFill>
              <a:srgbClr val="FFFFFF"/>
            </a:solidFill>
            <a:prstDash val="solid"/>
          </a:ln>
        </p:spPr>
      </p:sp>
      <p:sp>
        <p:nvSpPr>
          <p:cNvPr id="20" name="Text 17"/>
          <p:cNvSpPr txBox="1"/>
          <p:nvPr/>
        </p:nvSpPr>
        <p:spPr>
          <a:xfrm>
            <a:off x="6858000" y="2423160"/>
            <a:ext cx="4572000" cy="292608"/>
          </a:xfrm>
          <a:prstGeom prst="rect">
            <a:avLst/>
          </a:prstGeom>
          <a:noFill/>
          <a:ln/>
        </p:spPr>
        <p:txBody>
          <a:bodyPr wrap="square" lIns="0" tIns="0" rIns="0" bIns="0" rtlCol="0" anchor="t"/>
          <a:lstStyle/>
          <a:p>
            <a:pPr indent="0" marL="0">
              <a:buNone/>
            </a:pPr>
            <a:r>
              <a:rPr lang="en-US" sz="1200" b="1" spc="120" kern="0" dirty="0">
                <a:solidFill>
                  <a:srgbClr val="FF4F3A"/>
                </a:solidFill>
                <a:latin typeface="Courier New" pitchFamily="34" charset="0"/>
                <a:ea typeface="Courier New" pitchFamily="34" charset="-122"/>
                <a:cs typeface="Courier New" pitchFamily="34" charset="-120"/>
              </a:rPr>
              <a:t>MANO SLAPYVARDIS</a:t>
            </a:r>
            <a:endParaRPr lang="en-US" sz="1200" dirty="0"/>
          </a:p>
        </p:txBody>
      </p:sp>
      <p:sp>
        <p:nvSpPr>
          <p:cNvPr id="21" name="Shape 18"/>
          <p:cNvSpPr/>
          <p:nvPr/>
        </p:nvSpPr>
        <p:spPr>
          <a:xfrm>
            <a:off x="6858000" y="3337560"/>
            <a:ext cx="4480560" cy="0"/>
          </a:xfrm>
          <a:prstGeom prst="line">
            <a:avLst/>
          </a:prstGeom>
          <a:noFill/>
          <a:ln w="25400">
            <a:solidFill>
              <a:srgbClr val="1A211D"/>
            </a:solidFill>
            <a:prstDash val="solid"/>
          </a:ln>
        </p:spPr>
      </p:sp>
      <p:sp>
        <p:nvSpPr>
          <p:cNvPr id="22" name="Text 19"/>
          <p:cNvSpPr txBox="1"/>
          <p:nvPr/>
        </p:nvSpPr>
        <p:spPr>
          <a:xfrm>
            <a:off x="6858000" y="3611880"/>
            <a:ext cx="4572000" cy="292608"/>
          </a:xfrm>
          <a:prstGeom prst="rect">
            <a:avLst/>
          </a:prstGeom>
          <a:noFill/>
          <a:ln/>
        </p:spPr>
        <p:txBody>
          <a:bodyPr wrap="square" lIns="0" tIns="0" rIns="0" bIns="0" rtlCol="0" anchor="t"/>
          <a:lstStyle/>
          <a:p>
            <a:pPr indent="0" marL="0">
              <a:buNone/>
            </a:pPr>
            <a:r>
              <a:rPr lang="en-US" sz="1200" b="1" spc="120" kern="0" dirty="0">
                <a:solidFill>
                  <a:srgbClr val="FF4F3A"/>
                </a:solidFill>
                <a:latin typeface="Courier New" pitchFamily="34" charset="0"/>
                <a:ea typeface="Courier New" pitchFamily="34" charset="-122"/>
                <a:cs typeface="Courier New" pitchFamily="34" charset="-120"/>
              </a:rPr>
              <a:t>KODĖL JIS TOKS?</a:t>
            </a:r>
            <a:endParaRPr lang="en-US" sz="1200" dirty="0"/>
          </a:p>
        </p:txBody>
      </p:sp>
      <p:sp>
        <p:nvSpPr>
          <p:cNvPr id="23" name="Shape 20"/>
          <p:cNvSpPr/>
          <p:nvPr/>
        </p:nvSpPr>
        <p:spPr>
          <a:xfrm>
            <a:off x="6858000" y="4434840"/>
            <a:ext cx="4480560" cy="0"/>
          </a:xfrm>
          <a:prstGeom prst="line">
            <a:avLst/>
          </a:prstGeom>
          <a:noFill/>
          <a:ln w="12700">
            <a:solidFill>
              <a:srgbClr val="9AA19C"/>
            </a:solidFill>
            <a:prstDash val="dash"/>
          </a:ln>
        </p:spPr>
      </p:sp>
      <p:sp>
        <p:nvSpPr>
          <p:cNvPr id="24" name="Shape 21"/>
          <p:cNvSpPr/>
          <p:nvPr/>
        </p:nvSpPr>
        <p:spPr>
          <a:xfrm>
            <a:off x="6858000" y="5029200"/>
            <a:ext cx="4480560" cy="0"/>
          </a:xfrm>
          <a:prstGeom prst="line">
            <a:avLst/>
          </a:prstGeom>
          <a:noFill/>
          <a:ln w="12700">
            <a:solidFill>
              <a:srgbClr val="9AA19C"/>
            </a:solidFill>
            <a:prstDash val="dash"/>
          </a:ln>
        </p:spPr>
      </p:sp>
      <p:sp>
        <p:nvSpPr>
          <p:cNvPr id="25" name="Shape 22"/>
          <p:cNvSpPr/>
          <p:nvPr/>
        </p:nvSpPr>
        <p:spPr>
          <a:xfrm>
            <a:off x="6858000" y="5623560"/>
            <a:ext cx="4480560" cy="0"/>
          </a:xfrm>
          <a:prstGeom prst="line">
            <a:avLst/>
          </a:prstGeom>
          <a:noFill/>
          <a:ln w="12700">
            <a:solidFill>
              <a:srgbClr val="9AA19C"/>
            </a:solidFill>
            <a:prstDash val="dash"/>
          </a:ln>
        </p:spPr>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IŠŠIFRUOKITE PERIMTĄ PRANEŠIMĄ</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6</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POROMIS · 5 MIN.</a:t>
            </a:r>
            <a:endParaRPr lang="en-US" sz="1200" dirty="0"/>
          </a:p>
        </p:txBody>
      </p:sp>
      <p:sp>
        <p:nvSpPr>
          <p:cNvPr id="7" name="Shape 4"/>
          <p:cNvSpPr/>
          <p:nvPr/>
        </p:nvSpPr>
        <p:spPr>
          <a:xfrm>
            <a:off x="548640" y="2148840"/>
            <a:ext cx="621792" cy="694944"/>
          </a:xfrm>
          <a:prstGeom prst="roundRect">
            <a:avLst>
              <a:gd name="adj" fmla="val 26471"/>
            </a:avLst>
          </a:prstGeom>
          <a:solidFill>
            <a:srgbClr val="FFFFFF"/>
          </a:solidFill>
          <a:ln w="12700">
            <a:solidFill>
              <a:srgbClr val="FFFFFF"/>
            </a:solidFill>
            <a:prstDash val="solid"/>
          </a:ln>
        </p:spPr>
      </p:sp>
      <p:sp>
        <p:nvSpPr>
          <p:cNvPr id="8" name="Text 5"/>
          <p:cNvSpPr txBox="1"/>
          <p:nvPr/>
        </p:nvSpPr>
        <p:spPr>
          <a:xfrm>
            <a:off x="548640"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A</a:t>
            </a:r>
            <a:endParaRPr lang="en-US" sz="2000" dirty="0"/>
          </a:p>
        </p:txBody>
      </p:sp>
      <p:sp>
        <p:nvSpPr>
          <p:cNvPr id="9" name="Text 6"/>
          <p:cNvSpPr txBox="1"/>
          <p:nvPr/>
        </p:nvSpPr>
        <p:spPr>
          <a:xfrm>
            <a:off x="548640"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a:t>
            </a:r>
            <a:endParaRPr lang="en-US" sz="1000" dirty="0"/>
          </a:p>
        </p:txBody>
      </p:sp>
      <p:sp>
        <p:nvSpPr>
          <p:cNvPr id="10" name="Shape 7"/>
          <p:cNvSpPr/>
          <p:nvPr/>
        </p:nvSpPr>
        <p:spPr>
          <a:xfrm>
            <a:off x="1240841" y="2148840"/>
            <a:ext cx="621792" cy="694944"/>
          </a:xfrm>
          <a:prstGeom prst="roundRect">
            <a:avLst>
              <a:gd name="adj" fmla="val 26471"/>
            </a:avLst>
          </a:prstGeom>
          <a:solidFill>
            <a:srgbClr val="FFFFFF"/>
          </a:solidFill>
          <a:ln w="12700">
            <a:solidFill>
              <a:srgbClr val="FFFFFF"/>
            </a:solidFill>
            <a:prstDash val="solid"/>
          </a:ln>
        </p:spPr>
      </p:sp>
      <p:sp>
        <p:nvSpPr>
          <p:cNvPr id="11" name="Text 8"/>
          <p:cNvSpPr txBox="1"/>
          <p:nvPr/>
        </p:nvSpPr>
        <p:spPr>
          <a:xfrm>
            <a:off x="1240841"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Ą</a:t>
            </a:r>
            <a:endParaRPr lang="en-US" sz="2000" dirty="0"/>
          </a:p>
        </p:txBody>
      </p:sp>
      <p:sp>
        <p:nvSpPr>
          <p:cNvPr id="12" name="Text 9"/>
          <p:cNvSpPr txBox="1"/>
          <p:nvPr/>
        </p:nvSpPr>
        <p:spPr>
          <a:xfrm>
            <a:off x="1240841"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a:t>
            </a:r>
            <a:endParaRPr lang="en-US" sz="1000" dirty="0"/>
          </a:p>
        </p:txBody>
      </p:sp>
      <p:sp>
        <p:nvSpPr>
          <p:cNvPr id="13" name="Shape 10"/>
          <p:cNvSpPr/>
          <p:nvPr/>
        </p:nvSpPr>
        <p:spPr>
          <a:xfrm>
            <a:off x="1933042" y="2148840"/>
            <a:ext cx="621792" cy="694944"/>
          </a:xfrm>
          <a:prstGeom prst="roundRect">
            <a:avLst>
              <a:gd name="adj" fmla="val 26471"/>
            </a:avLst>
          </a:prstGeom>
          <a:solidFill>
            <a:srgbClr val="FFFFFF"/>
          </a:solidFill>
          <a:ln w="12700">
            <a:solidFill>
              <a:srgbClr val="FFFFFF"/>
            </a:solidFill>
            <a:prstDash val="solid"/>
          </a:ln>
        </p:spPr>
      </p:sp>
      <p:sp>
        <p:nvSpPr>
          <p:cNvPr id="14" name="Text 11"/>
          <p:cNvSpPr txBox="1"/>
          <p:nvPr/>
        </p:nvSpPr>
        <p:spPr>
          <a:xfrm>
            <a:off x="1933042"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B</a:t>
            </a:r>
            <a:endParaRPr lang="en-US" sz="2000" dirty="0"/>
          </a:p>
        </p:txBody>
      </p:sp>
      <p:sp>
        <p:nvSpPr>
          <p:cNvPr id="15" name="Text 12"/>
          <p:cNvSpPr txBox="1"/>
          <p:nvPr/>
        </p:nvSpPr>
        <p:spPr>
          <a:xfrm>
            <a:off x="1933042"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a:t>
            </a:r>
            <a:endParaRPr lang="en-US" sz="1000" dirty="0"/>
          </a:p>
        </p:txBody>
      </p:sp>
      <p:sp>
        <p:nvSpPr>
          <p:cNvPr id="16" name="Shape 13"/>
          <p:cNvSpPr/>
          <p:nvPr/>
        </p:nvSpPr>
        <p:spPr>
          <a:xfrm>
            <a:off x="2625242" y="2148840"/>
            <a:ext cx="621792" cy="694944"/>
          </a:xfrm>
          <a:prstGeom prst="roundRect">
            <a:avLst>
              <a:gd name="adj" fmla="val 26471"/>
            </a:avLst>
          </a:prstGeom>
          <a:solidFill>
            <a:srgbClr val="FFFFFF"/>
          </a:solidFill>
          <a:ln w="12700">
            <a:solidFill>
              <a:srgbClr val="FFFFFF"/>
            </a:solidFill>
            <a:prstDash val="solid"/>
          </a:ln>
        </p:spPr>
      </p:sp>
      <p:sp>
        <p:nvSpPr>
          <p:cNvPr id="17" name="Text 14"/>
          <p:cNvSpPr txBox="1"/>
          <p:nvPr/>
        </p:nvSpPr>
        <p:spPr>
          <a:xfrm>
            <a:off x="2625242"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C</a:t>
            </a:r>
            <a:endParaRPr lang="en-US" sz="2000" dirty="0"/>
          </a:p>
        </p:txBody>
      </p:sp>
      <p:sp>
        <p:nvSpPr>
          <p:cNvPr id="18" name="Text 15"/>
          <p:cNvSpPr txBox="1"/>
          <p:nvPr/>
        </p:nvSpPr>
        <p:spPr>
          <a:xfrm>
            <a:off x="2625242"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4</a:t>
            </a:r>
            <a:endParaRPr lang="en-US" sz="1000" dirty="0"/>
          </a:p>
        </p:txBody>
      </p:sp>
      <p:sp>
        <p:nvSpPr>
          <p:cNvPr id="19" name="Shape 16"/>
          <p:cNvSpPr/>
          <p:nvPr/>
        </p:nvSpPr>
        <p:spPr>
          <a:xfrm>
            <a:off x="3317443" y="2148840"/>
            <a:ext cx="621792" cy="694944"/>
          </a:xfrm>
          <a:prstGeom prst="roundRect">
            <a:avLst>
              <a:gd name="adj" fmla="val 26471"/>
            </a:avLst>
          </a:prstGeom>
          <a:solidFill>
            <a:srgbClr val="FFFFFF"/>
          </a:solidFill>
          <a:ln w="12700">
            <a:solidFill>
              <a:srgbClr val="FFFFFF"/>
            </a:solidFill>
            <a:prstDash val="solid"/>
          </a:ln>
        </p:spPr>
      </p:sp>
      <p:sp>
        <p:nvSpPr>
          <p:cNvPr id="20" name="Text 17"/>
          <p:cNvSpPr txBox="1"/>
          <p:nvPr/>
        </p:nvSpPr>
        <p:spPr>
          <a:xfrm>
            <a:off x="3317443"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Č</a:t>
            </a:r>
            <a:endParaRPr lang="en-US" sz="2000" dirty="0"/>
          </a:p>
        </p:txBody>
      </p:sp>
      <p:sp>
        <p:nvSpPr>
          <p:cNvPr id="21" name="Text 18"/>
          <p:cNvSpPr txBox="1"/>
          <p:nvPr/>
        </p:nvSpPr>
        <p:spPr>
          <a:xfrm>
            <a:off x="3317443"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5</a:t>
            </a:r>
            <a:endParaRPr lang="en-US" sz="1000" dirty="0"/>
          </a:p>
        </p:txBody>
      </p:sp>
      <p:sp>
        <p:nvSpPr>
          <p:cNvPr id="22" name="Shape 19"/>
          <p:cNvSpPr/>
          <p:nvPr/>
        </p:nvSpPr>
        <p:spPr>
          <a:xfrm>
            <a:off x="4009644" y="2148840"/>
            <a:ext cx="621792" cy="694944"/>
          </a:xfrm>
          <a:prstGeom prst="roundRect">
            <a:avLst>
              <a:gd name="adj" fmla="val 26471"/>
            </a:avLst>
          </a:prstGeom>
          <a:solidFill>
            <a:srgbClr val="FFFFFF"/>
          </a:solidFill>
          <a:ln w="12700">
            <a:solidFill>
              <a:srgbClr val="FFFFFF"/>
            </a:solidFill>
            <a:prstDash val="solid"/>
          </a:ln>
        </p:spPr>
      </p:sp>
      <p:sp>
        <p:nvSpPr>
          <p:cNvPr id="23" name="Text 20"/>
          <p:cNvSpPr txBox="1"/>
          <p:nvPr/>
        </p:nvSpPr>
        <p:spPr>
          <a:xfrm>
            <a:off x="4009644"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D</a:t>
            </a:r>
            <a:endParaRPr lang="en-US" sz="2000" dirty="0"/>
          </a:p>
        </p:txBody>
      </p:sp>
      <p:sp>
        <p:nvSpPr>
          <p:cNvPr id="24" name="Text 21"/>
          <p:cNvSpPr txBox="1"/>
          <p:nvPr/>
        </p:nvSpPr>
        <p:spPr>
          <a:xfrm>
            <a:off x="4009644"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6</a:t>
            </a:r>
            <a:endParaRPr lang="en-US" sz="1000" dirty="0"/>
          </a:p>
        </p:txBody>
      </p:sp>
      <p:sp>
        <p:nvSpPr>
          <p:cNvPr id="25" name="Shape 22"/>
          <p:cNvSpPr/>
          <p:nvPr/>
        </p:nvSpPr>
        <p:spPr>
          <a:xfrm>
            <a:off x="4701845" y="2148840"/>
            <a:ext cx="621792" cy="694944"/>
          </a:xfrm>
          <a:prstGeom prst="roundRect">
            <a:avLst>
              <a:gd name="adj" fmla="val 26471"/>
            </a:avLst>
          </a:prstGeom>
          <a:solidFill>
            <a:srgbClr val="FFFFFF"/>
          </a:solidFill>
          <a:ln w="12700">
            <a:solidFill>
              <a:srgbClr val="FFFFFF"/>
            </a:solidFill>
            <a:prstDash val="solid"/>
          </a:ln>
        </p:spPr>
      </p:sp>
      <p:sp>
        <p:nvSpPr>
          <p:cNvPr id="26" name="Text 23"/>
          <p:cNvSpPr txBox="1"/>
          <p:nvPr/>
        </p:nvSpPr>
        <p:spPr>
          <a:xfrm>
            <a:off x="4701845"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E</a:t>
            </a:r>
            <a:endParaRPr lang="en-US" sz="2000" dirty="0"/>
          </a:p>
        </p:txBody>
      </p:sp>
      <p:sp>
        <p:nvSpPr>
          <p:cNvPr id="27" name="Text 24"/>
          <p:cNvSpPr txBox="1"/>
          <p:nvPr/>
        </p:nvSpPr>
        <p:spPr>
          <a:xfrm>
            <a:off x="4701845"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7</a:t>
            </a:r>
            <a:endParaRPr lang="en-US" sz="1000" dirty="0"/>
          </a:p>
        </p:txBody>
      </p:sp>
      <p:sp>
        <p:nvSpPr>
          <p:cNvPr id="28" name="Shape 25"/>
          <p:cNvSpPr/>
          <p:nvPr/>
        </p:nvSpPr>
        <p:spPr>
          <a:xfrm>
            <a:off x="5394046" y="2148840"/>
            <a:ext cx="621792" cy="694944"/>
          </a:xfrm>
          <a:prstGeom prst="roundRect">
            <a:avLst>
              <a:gd name="adj" fmla="val 26471"/>
            </a:avLst>
          </a:prstGeom>
          <a:solidFill>
            <a:srgbClr val="FFFFFF"/>
          </a:solidFill>
          <a:ln w="12700">
            <a:solidFill>
              <a:srgbClr val="FFFFFF"/>
            </a:solidFill>
            <a:prstDash val="solid"/>
          </a:ln>
        </p:spPr>
      </p:sp>
      <p:sp>
        <p:nvSpPr>
          <p:cNvPr id="29" name="Text 26"/>
          <p:cNvSpPr txBox="1"/>
          <p:nvPr/>
        </p:nvSpPr>
        <p:spPr>
          <a:xfrm>
            <a:off x="5394046"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Ę</a:t>
            </a:r>
            <a:endParaRPr lang="en-US" sz="2000" dirty="0"/>
          </a:p>
        </p:txBody>
      </p:sp>
      <p:sp>
        <p:nvSpPr>
          <p:cNvPr id="30" name="Text 27"/>
          <p:cNvSpPr txBox="1"/>
          <p:nvPr/>
        </p:nvSpPr>
        <p:spPr>
          <a:xfrm>
            <a:off x="5394046"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8</a:t>
            </a:r>
            <a:endParaRPr lang="en-US" sz="1000" dirty="0"/>
          </a:p>
        </p:txBody>
      </p:sp>
      <p:sp>
        <p:nvSpPr>
          <p:cNvPr id="31" name="Shape 28"/>
          <p:cNvSpPr/>
          <p:nvPr/>
        </p:nvSpPr>
        <p:spPr>
          <a:xfrm>
            <a:off x="6086246" y="2148840"/>
            <a:ext cx="621792" cy="694944"/>
          </a:xfrm>
          <a:prstGeom prst="roundRect">
            <a:avLst>
              <a:gd name="adj" fmla="val 26471"/>
            </a:avLst>
          </a:prstGeom>
          <a:solidFill>
            <a:srgbClr val="FFFFFF"/>
          </a:solidFill>
          <a:ln w="12700">
            <a:solidFill>
              <a:srgbClr val="FFFFFF"/>
            </a:solidFill>
            <a:prstDash val="solid"/>
          </a:ln>
        </p:spPr>
      </p:sp>
      <p:sp>
        <p:nvSpPr>
          <p:cNvPr id="32" name="Text 29"/>
          <p:cNvSpPr txBox="1"/>
          <p:nvPr/>
        </p:nvSpPr>
        <p:spPr>
          <a:xfrm>
            <a:off x="6086246"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Ė</a:t>
            </a:r>
            <a:endParaRPr lang="en-US" sz="2000" dirty="0"/>
          </a:p>
        </p:txBody>
      </p:sp>
      <p:sp>
        <p:nvSpPr>
          <p:cNvPr id="33" name="Text 30"/>
          <p:cNvSpPr txBox="1"/>
          <p:nvPr/>
        </p:nvSpPr>
        <p:spPr>
          <a:xfrm>
            <a:off x="6086246"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9</a:t>
            </a:r>
            <a:endParaRPr lang="en-US" sz="1000" dirty="0"/>
          </a:p>
        </p:txBody>
      </p:sp>
      <p:sp>
        <p:nvSpPr>
          <p:cNvPr id="34" name="Shape 31"/>
          <p:cNvSpPr/>
          <p:nvPr/>
        </p:nvSpPr>
        <p:spPr>
          <a:xfrm>
            <a:off x="6778447" y="2148840"/>
            <a:ext cx="621792" cy="694944"/>
          </a:xfrm>
          <a:prstGeom prst="roundRect">
            <a:avLst>
              <a:gd name="adj" fmla="val 26471"/>
            </a:avLst>
          </a:prstGeom>
          <a:solidFill>
            <a:srgbClr val="FFFFFF"/>
          </a:solidFill>
          <a:ln w="12700">
            <a:solidFill>
              <a:srgbClr val="FFFFFF"/>
            </a:solidFill>
            <a:prstDash val="solid"/>
          </a:ln>
        </p:spPr>
      </p:sp>
      <p:sp>
        <p:nvSpPr>
          <p:cNvPr id="35" name="Text 32"/>
          <p:cNvSpPr txBox="1"/>
          <p:nvPr/>
        </p:nvSpPr>
        <p:spPr>
          <a:xfrm>
            <a:off x="6778447"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F</a:t>
            </a:r>
            <a:endParaRPr lang="en-US" sz="2000" dirty="0"/>
          </a:p>
        </p:txBody>
      </p:sp>
      <p:sp>
        <p:nvSpPr>
          <p:cNvPr id="36" name="Text 33"/>
          <p:cNvSpPr txBox="1"/>
          <p:nvPr/>
        </p:nvSpPr>
        <p:spPr>
          <a:xfrm>
            <a:off x="6778447"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10</a:t>
            </a:r>
            <a:endParaRPr lang="en-US" sz="1000" dirty="0"/>
          </a:p>
        </p:txBody>
      </p:sp>
      <p:sp>
        <p:nvSpPr>
          <p:cNvPr id="37" name="Shape 34"/>
          <p:cNvSpPr/>
          <p:nvPr/>
        </p:nvSpPr>
        <p:spPr>
          <a:xfrm>
            <a:off x="7470648" y="2148840"/>
            <a:ext cx="621792" cy="694944"/>
          </a:xfrm>
          <a:prstGeom prst="roundRect">
            <a:avLst>
              <a:gd name="adj" fmla="val 26471"/>
            </a:avLst>
          </a:prstGeom>
          <a:solidFill>
            <a:srgbClr val="FFFFFF"/>
          </a:solidFill>
          <a:ln w="12700">
            <a:solidFill>
              <a:srgbClr val="FFFFFF"/>
            </a:solidFill>
            <a:prstDash val="solid"/>
          </a:ln>
        </p:spPr>
      </p:sp>
      <p:sp>
        <p:nvSpPr>
          <p:cNvPr id="38" name="Text 35"/>
          <p:cNvSpPr txBox="1"/>
          <p:nvPr/>
        </p:nvSpPr>
        <p:spPr>
          <a:xfrm>
            <a:off x="7470648"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G</a:t>
            </a:r>
            <a:endParaRPr lang="en-US" sz="2000" dirty="0"/>
          </a:p>
        </p:txBody>
      </p:sp>
      <p:sp>
        <p:nvSpPr>
          <p:cNvPr id="39" name="Text 36"/>
          <p:cNvSpPr txBox="1"/>
          <p:nvPr/>
        </p:nvSpPr>
        <p:spPr>
          <a:xfrm>
            <a:off x="7470648"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11</a:t>
            </a:r>
            <a:endParaRPr lang="en-US" sz="1000" dirty="0"/>
          </a:p>
        </p:txBody>
      </p:sp>
      <p:sp>
        <p:nvSpPr>
          <p:cNvPr id="40" name="Shape 37"/>
          <p:cNvSpPr/>
          <p:nvPr/>
        </p:nvSpPr>
        <p:spPr>
          <a:xfrm>
            <a:off x="8162849" y="2148840"/>
            <a:ext cx="621792" cy="694944"/>
          </a:xfrm>
          <a:prstGeom prst="roundRect">
            <a:avLst>
              <a:gd name="adj" fmla="val 26471"/>
            </a:avLst>
          </a:prstGeom>
          <a:solidFill>
            <a:srgbClr val="FFFFFF"/>
          </a:solidFill>
          <a:ln w="12700">
            <a:solidFill>
              <a:srgbClr val="FFFFFF"/>
            </a:solidFill>
            <a:prstDash val="solid"/>
          </a:ln>
        </p:spPr>
      </p:sp>
      <p:sp>
        <p:nvSpPr>
          <p:cNvPr id="41" name="Text 38"/>
          <p:cNvSpPr txBox="1"/>
          <p:nvPr/>
        </p:nvSpPr>
        <p:spPr>
          <a:xfrm>
            <a:off x="8162849"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H</a:t>
            </a:r>
            <a:endParaRPr lang="en-US" sz="2000" dirty="0"/>
          </a:p>
        </p:txBody>
      </p:sp>
      <p:sp>
        <p:nvSpPr>
          <p:cNvPr id="42" name="Text 39"/>
          <p:cNvSpPr txBox="1"/>
          <p:nvPr/>
        </p:nvSpPr>
        <p:spPr>
          <a:xfrm>
            <a:off x="8162849"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12</a:t>
            </a:r>
            <a:endParaRPr lang="en-US" sz="1000" dirty="0"/>
          </a:p>
        </p:txBody>
      </p:sp>
      <p:sp>
        <p:nvSpPr>
          <p:cNvPr id="43" name="Shape 40"/>
          <p:cNvSpPr/>
          <p:nvPr/>
        </p:nvSpPr>
        <p:spPr>
          <a:xfrm>
            <a:off x="8855050" y="2148840"/>
            <a:ext cx="621792" cy="694944"/>
          </a:xfrm>
          <a:prstGeom prst="roundRect">
            <a:avLst>
              <a:gd name="adj" fmla="val 26471"/>
            </a:avLst>
          </a:prstGeom>
          <a:solidFill>
            <a:srgbClr val="FFFFFF"/>
          </a:solidFill>
          <a:ln w="12700">
            <a:solidFill>
              <a:srgbClr val="FFFFFF"/>
            </a:solidFill>
            <a:prstDash val="solid"/>
          </a:ln>
        </p:spPr>
      </p:sp>
      <p:sp>
        <p:nvSpPr>
          <p:cNvPr id="44" name="Text 41"/>
          <p:cNvSpPr txBox="1"/>
          <p:nvPr/>
        </p:nvSpPr>
        <p:spPr>
          <a:xfrm>
            <a:off x="8855050"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I</a:t>
            </a:r>
            <a:endParaRPr lang="en-US" sz="2000" dirty="0"/>
          </a:p>
        </p:txBody>
      </p:sp>
      <p:sp>
        <p:nvSpPr>
          <p:cNvPr id="45" name="Text 42"/>
          <p:cNvSpPr txBox="1"/>
          <p:nvPr/>
        </p:nvSpPr>
        <p:spPr>
          <a:xfrm>
            <a:off x="8855050"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13</a:t>
            </a:r>
            <a:endParaRPr lang="en-US" sz="1000" dirty="0"/>
          </a:p>
        </p:txBody>
      </p:sp>
      <p:sp>
        <p:nvSpPr>
          <p:cNvPr id="46" name="Shape 43"/>
          <p:cNvSpPr/>
          <p:nvPr/>
        </p:nvSpPr>
        <p:spPr>
          <a:xfrm>
            <a:off x="9547250" y="2148840"/>
            <a:ext cx="621792" cy="694944"/>
          </a:xfrm>
          <a:prstGeom prst="roundRect">
            <a:avLst>
              <a:gd name="adj" fmla="val 26471"/>
            </a:avLst>
          </a:prstGeom>
          <a:solidFill>
            <a:srgbClr val="FFFFFF"/>
          </a:solidFill>
          <a:ln w="12700">
            <a:solidFill>
              <a:srgbClr val="FFFFFF"/>
            </a:solidFill>
            <a:prstDash val="solid"/>
          </a:ln>
        </p:spPr>
      </p:sp>
      <p:sp>
        <p:nvSpPr>
          <p:cNvPr id="47" name="Text 44"/>
          <p:cNvSpPr txBox="1"/>
          <p:nvPr/>
        </p:nvSpPr>
        <p:spPr>
          <a:xfrm>
            <a:off x="9547250"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Į</a:t>
            </a:r>
            <a:endParaRPr lang="en-US" sz="2000" dirty="0"/>
          </a:p>
        </p:txBody>
      </p:sp>
      <p:sp>
        <p:nvSpPr>
          <p:cNvPr id="48" name="Text 45"/>
          <p:cNvSpPr txBox="1"/>
          <p:nvPr/>
        </p:nvSpPr>
        <p:spPr>
          <a:xfrm>
            <a:off x="9547250"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14</a:t>
            </a:r>
            <a:endParaRPr lang="en-US" sz="1000" dirty="0"/>
          </a:p>
        </p:txBody>
      </p:sp>
      <p:sp>
        <p:nvSpPr>
          <p:cNvPr id="49" name="Shape 46"/>
          <p:cNvSpPr/>
          <p:nvPr/>
        </p:nvSpPr>
        <p:spPr>
          <a:xfrm>
            <a:off x="10239451" y="2148840"/>
            <a:ext cx="621792" cy="694944"/>
          </a:xfrm>
          <a:prstGeom prst="roundRect">
            <a:avLst>
              <a:gd name="adj" fmla="val 26471"/>
            </a:avLst>
          </a:prstGeom>
          <a:solidFill>
            <a:srgbClr val="FFFFFF"/>
          </a:solidFill>
          <a:ln w="12700">
            <a:solidFill>
              <a:srgbClr val="FFFFFF"/>
            </a:solidFill>
            <a:prstDash val="solid"/>
          </a:ln>
        </p:spPr>
      </p:sp>
      <p:sp>
        <p:nvSpPr>
          <p:cNvPr id="50" name="Text 47"/>
          <p:cNvSpPr txBox="1"/>
          <p:nvPr/>
        </p:nvSpPr>
        <p:spPr>
          <a:xfrm>
            <a:off x="10239451"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Y</a:t>
            </a:r>
            <a:endParaRPr lang="en-US" sz="2000" dirty="0"/>
          </a:p>
        </p:txBody>
      </p:sp>
      <p:sp>
        <p:nvSpPr>
          <p:cNvPr id="51" name="Text 48"/>
          <p:cNvSpPr txBox="1"/>
          <p:nvPr/>
        </p:nvSpPr>
        <p:spPr>
          <a:xfrm>
            <a:off x="10239451"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15</a:t>
            </a:r>
            <a:endParaRPr lang="en-US" sz="1000" dirty="0"/>
          </a:p>
        </p:txBody>
      </p:sp>
      <p:sp>
        <p:nvSpPr>
          <p:cNvPr id="52" name="Shape 49"/>
          <p:cNvSpPr/>
          <p:nvPr/>
        </p:nvSpPr>
        <p:spPr>
          <a:xfrm>
            <a:off x="10931652" y="2148840"/>
            <a:ext cx="621792" cy="694944"/>
          </a:xfrm>
          <a:prstGeom prst="roundRect">
            <a:avLst>
              <a:gd name="adj" fmla="val 26471"/>
            </a:avLst>
          </a:prstGeom>
          <a:solidFill>
            <a:srgbClr val="FFFFFF"/>
          </a:solidFill>
          <a:ln w="12700">
            <a:solidFill>
              <a:srgbClr val="FFFFFF"/>
            </a:solidFill>
            <a:prstDash val="solid"/>
          </a:ln>
        </p:spPr>
      </p:sp>
      <p:sp>
        <p:nvSpPr>
          <p:cNvPr id="53" name="Text 50"/>
          <p:cNvSpPr txBox="1"/>
          <p:nvPr/>
        </p:nvSpPr>
        <p:spPr>
          <a:xfrm>
            <a:off x="10931652" y="2176272"/>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J</a:t>
            </a:r>
            <a:endParaRPr lang="en-US" sz="2000" dirty="0"/>
          </a:p>
        </p:txBody>
      </p:sp>
      <p:sp>
        <p:nvSpPr>
          <p:cNvPr id="54" name="Text 51"/>
          <p:cNvSpPr txBox="1"/>
          <p:nvPr/>
        </p:nvSpPr>
        <p:spPr>
          <a:xfrm>
            <a:off x="10931652" y="2560320"/>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16</a:t>
            </a:r>
            <a:endParaRPr lang="en-US" sz="1000" dirty="0"/>
          </a:p>
        </p:txBody>
      </p:sp>
      <p:sp>
        <p:nvSpPr>
          <p:cNvPr id="55" name="Shape 52"/>
          <p:cNvSpPr/>
          <p:nvPr/>
        </p:nvSpPr>
        <p:spPr>
          <a:xfrm>
            <a:off x="548640" y="2935224"/>
            <a:ext cx="621792" cy="694944"/>
          </a:xfrm>
          <a:prstGeom prst="roundRect">
            <a:avLst>
              <a:gd name="adj" fmla="val 26471"/>
            </a:avLst>
          </a:prstGeom>
          <a:solidFill>
            <a:srgbClr val="FFFFFF"/>
          </a:solidFill>
          <a:ln w="12700">
            <a:solidFill>
              <a:srgbClr val="FFFFFF"/>
            </a:solidFill>
            <a:prstDash val="solid"/>
          </a:ln>
        </p:spPr>
      </p:sp>
      <p:sp>
        <p:nvSpPr>
          <p:cNvPr id="56" name="Text 53"/>
          <p:cNvSpPr txBox="1"/>
          <p:nvPr/>
        </p:nvSpPr>
        <p:spPr>
          <a:xfrm>
            <a:off x="548640"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K</a:t>
            </a:r>
            <a:endParaRPr lang="en-US" sz="2000" dirty="0"/>
          </a:p>
        </p:txBody>
      </p:sp>
      <p:sp>
        <p:nvSpPr>
          <p:cNvPr id="57" name="Text 54"/>
          <p:cNvSpPr txBox="1"/>
          <p:nvPr/>
        </p:nvSpPr>
        <p:spPr>
          <a:xfrm>
            <a:off x="548640"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17</a:t>
            </a:r>
            <a:endParaRPr lang="en-US" sz="1000" dirty="0"/>
          </a:p>
        </p:txBody>
      </p:sp>
      <p:sp>
        <p:nvSpPr>
          <p:cNvPr id="58" name="Shape 55"/>
          <p:cNvSpPr/>
          <p:nvPr/>
        </p:nvSpPr>
        <p:spPr>
          <a:xfrm>
            <a:off x="1240841" y="2935224"/>
            <a:ext cx="621792" cy="694944"/>
          </a:xfrm>
          <a:prstGeom prst="roundRect">
            <a:avLst>
              <a:gd name="adj" fmla="val 26471"/>
            </a:avLst>
          </a:prstGeom>
          <a:solidFill>
            <a:srgbClr val="FFFFFF"/>
          </a:solidFill>
          <a:ln w="12700">
            <a:solidFill>
              <a:srgbClr val="FFFFFF"/>
            </a:solidFill>
            <a:prstDash val="solid"/>
          </a:ln>
        </p:spPr>
      </p:sp>
      <p:sp>
        <p:nvSpPr>
          <p:cNvPr id="59" name="Text 56"/>
          <p:cNvSpPr txBox="1"/>
          <p:nvPr/>
        </p:nvSpPr>
        <p:spPr>
          <a:xfrm>
            <a:off x="1240841"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L</a:t>
            </a:r>
            <a:endParaRPr lang="en-US" sz="2000" dirty="0"/>
          </a:p>
        </p:txBody>
      </p:sp>
      <p:sp>
        <p:nvSpPr>
          <p:cNvPr id="60" name="Text 57"/>
          <p:cNvSpPr txBox="1"/>
          <p:nvPr/>
        </p:nvSpPr>
        <p:spPr>
          <a:xfrm>
            <a:off x="1240841"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18</a:t>
            </a:r>
            <a:endParaRPr lang="en-US" sz="1000" dirty="0"/>
          </a:p>
        </p:txBody>
      </p:sp>
      <p:sp>
        <p:nvSpPr>
          <p:cNvPr id="61" name="Shape 58"/>
          <p:cNvSpPr/>
          <p:nvPr/>
        </p:nvSpPr>
        <p:spPr>
          <a:xfrm>
            <a:off x="1933042" y="2935224"/>
            <a:ext cx="621792" cy="694944"/>
          </a:xfrm>
          <a:prstGeom prst="roundRect">
            <a:avLst>
              <a:gd name="adj" fmla="val 26471"/>
            </a:avLst>
          </a:prstGeom>
          <a:solidFill>
            <a:srgbClr val="FFFFFF"/>
          </a:solidFill>
          <a:ln w="12700">
            <a:solidFill>
              <a:srgbClr val="FFFFFF"/>
            </a:solidFill>
            <a:prstDash val="solid"/>
          </a:ln>
        </p:spPr>
      </p:sp>
      <p:sp>
        <p:nvSpPr>
          <p:cNvPr id="62" name="Text 59"/>
          <p:cNvSpPr txBox="1"/>
          <p:nvPr/>
        </p:nvSpPr>
        <p:spPr>
          <a:xfrm>
            <a:off x="1933042"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M</a:t>
            </a:r>
            <a:endParaRPr lang="en-US" sz="2000" dirty="0"/>
          </a:p>
        </p:txBody>
      </p:sp>
      <p:sp>
        <p:nvSpPr>
          <p:cNvPr id="63" name="Text 60"/>
          <p:cNvSpPr txBox="1"/>
          <p:nvPr/>
        </p:nvSpPr>
        <p:spPr>
          <a:xfrm>
            <a:off x="1933042"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19</a:t>
            </a:r>
            <a:endParaRPr lang="en-US" sz="1000" dirty="0"/>
          </a:p>
        </p:txBody>
      </p:sp>
      <p:sp>
        <p:nvSpPr>
          <p:cNvPr id="64" name="Shape 61"/>
          <p:cNvSpPr/>
          <p:nvPr/>
        </p:nvSpPr>
        <p:spPr>
          <a:xfrm>
            <a:off x="2625242" y="2935224"/>
            <a:ext cx="621792" cy="694944"/>
          </a:xfrm>
          <a:prstGeom prst="roundRect">
            <a:avLst>
              <a:gd name="adj" fmla="val 26471"/>
            </a:avLst>
          </a:prstGeom>
          <a:solidFill>
            <a:srgbClr val="FFFFFF"/>
          </a:solidFill>
          <a:ln w="12700">
            <a:solidFill>
              <a:srgbClr val="FFFFFF"/>
            </a:solidFill>
            <a:prstDash val="solid"/>
          </a:ln>
        </p:spPr>
      </p:sp>
      <p:sp>
        <p:nvSpPr>
          <p:cNvPr id="65" name="Text 62"/>
          <p:cNvSpPr txBox="1"/>
          <p:nvPr/>
        </p:nvSpPr>
        <p:spPr>
          <a:xfrm>
            <a:off x="2625242"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N</a:t>
            </a:r>
            <a:endParaRPr lang="en-US" sz="2000" dirty="0"/>
          </a:p>
        </p:txBody>
      </p:sp>
      <p:sp>
        <p:nvSpPr>
          <p:cNvPr id="66" name="Text 63"/>
          <p:cNvSpPr txBox="1"/>
          <p:nvPr/>
        </p:nvSpPr>
        <p:spPr>
          <a:xfrm>
            <a:off x="2625242"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20</a:t>
            </a:r>
            <a:endParaRPr lang="en-US" sz="1000" dirty="0"/>
          </a:p>
        </p:txBody>
      </p:sp>
      <p:sp>
        <p:nvSpPr>
          <p:cNvPr id="67" name="Shape 64"/>
          <p:cNvSpPr/>
          <p:nvPr/>
        </p:nvSpPr>
        <p:spPr>
          <a:xfrm>
            <a:off x="3317443" y="2935224"/>
            <a:ext cx="621792" cy="694944"/>
          </a:xfrm>
          <a:prstGeom prst="roundRect">
            <a:avLst>
              <a:gd name="adj" fmla="val 26471"/>
            </a:avLst>
          </a:prstGeom>
          <a:solidFill>
            <a:srgbClr val="FFFFFF"/>
          </a:solidFill>
          <a:ln w="12700">
            <a:solidFill>
              <a:srgbClr val="FFFFFF"/>
            </a:solidFill>
            <a:prstDash val="solid"/>
          </a:ln>
        </p:spPr>
      </p:sp>
      <p:sp>
        <p:nvSpPr>
          <p:cNvPr id="68" name="Text 65"/>
          <p:cNvSpPr txBox="1"/>
          <p:nvPr/>
        </p:nvSpPr>
        <p:spPr>
          <a:xfrm>
            <a:off x="3317443"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O</a:t>
            </a:r>
            <a:endParaRPr lang="en-US" sz="2000" dirty="0"/>
          </a:p>
        </p:txBody>
      </p:sp>
      <p:sp>
        <p:nvSpPr>
          <p:cNvPr id="69" name="Text 66"/>
          <p:cNvSpPr txBox="1"/>
          <p:nvPr/>
        </p:nvSpPr>
        <p:spPr>
          <a:xfrm>
            <a:off x="3317443"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21</a:t>
            </a:r>
            <a:endParaRPr lang="en-US" sz="1000" dirty="0"/>
          </a:p>
        </p:txBody>
      </p:sp>
      <p:sp>
        <p:nvSpPr>
          <p:cNvPr id="70" name="Shape 67"/>
          <p:cNvSpPr/>
          <p:nvPr/>
        </p:nvSpPr>
        <p:spPr>
          <a:xfrm>
            <a:off x="4009644" y="2935224"/>
            <a:ext cx="621792" cy="694944"/>
          </a:xfrm>
          <a:prstGeom prst="roundRect">
            <a:avLst>
              <a:gd name="adj" fmla="val 26471"/>
            </a:avLst>
          </a:prstGeom>
          <a:solidFill>
            <a:srgbClr val="FFFFFF"/>
          </a:solidFill>
          <a:ln w="12700">
            <a:solidFill>
              <a:srgbClr val="FFFFFF"/>
            </a:solidFill>
            <a:prstDash val="solid"/>
          </a:ln>
        </p:spPr>
      </p:sp>
      <p:sp>
        <p:nvSpPr>
          <p:cNvPr id="71" name="Text 68"/>
          <p:cNvSpPr txBox="1"/>
          <p:nvPr/>
        </p:nvSpPr>
        <p:spPr>
          <a:xfrm>
            <a:off x="4009644"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P</a:t>
            </a:r>
            <a:endParaRPr lang="en-US" sz="2000" dirty="0"/>
          </a:p>
        </p:txBody>
      </p:sp>
      <p:sp>
        <p:nvSpPr>
          <p:cNvPr id="72" name="Text 69"/>
          <p:cNvSpPr txBox="1"/>
          <p:nvPr/>
        </p:nvSpPr>
        <p:spPr>
          <a:xfrm>
            <a:off x="4009644"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22</a:t>
            </a:r>
            <a:endParaRPr lang="en-US" sz="1000" dirty="0"/>
          </a:p>
        </p:txBody>
      </p:sp>
      <p:sp>
        <p:nvSpPr>
          <p:cNvPr id="73" name="Shape 70"/>
          <p:cNvSpPr/>
          <p:nvPr/>
        </p:nvSpPr>
        <p:spPr>
          <a:xfrm>
            <a:off x="4701845" y="2935224"/>
            <a:ext cx="621792" cy="694944"/>
          </a:xfrm>
          <a:prstGeom prst="roundRect">
            <a:avLst>
              <a:gd name="adj" fmla="val 26471"/>
            </a:avLst>
          </a:prstGeom>
          <a:solidFill>
            <a:srgbClr val="FFFFFF"/>
          </a:solidFill>
          <a:ln w="12700">
            <a:solidFill>
              <a:srgbClr val="FFFFFF"/>
            </a:solidFill>
            <a:prstDash val="solid"/>
          </a:ln>
        </p:spPr>
      </p:sp>
      <p:sp>
        <p:nvSpPr>
          <p:cNvPr id="74" name="Text 71"/>
          <p:cNvSpPr txBox="1"/>
          <p:nvPr/>
        </p:nvSpPr>
        <p:spPr>
          <a:xfrm>
            <a:off x="4701845"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R</a:t>
            </a:r>
            <a:endParaRPr lang="en-US" sz="2000" dirty="0"/>
          </a:p>
        </p:txBody>
      </p:sp>
      <p:sp>
        <p:nvSpPr>
          <p:cNvPr id="75" name="Text 72"/>
          <p:cNvSpPr txBox="1"/>
          <p:nvPr/>
        </p:nvSpPr>
        <p:spPr>
          <a:xfrm>
            <a:off x="4701845"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23</a:t>
            </a:r>
            <a:endParaRPr lang="en-US" sz="1000" dirty="0"/>
          </a:p>
        </p:txBody>
      </p:sp>
      <p:sp>
        <p:nvSpPr>
          <p:cNvPr id="76" name="Shape 73"/>
          <p:cNvSpPr/>
          <p:nvPr/>
        </p:nvSpPr>
        <p:spPr>
          <a:xfrm>
            <a:off x="5394046" y="2935224"/>
            <a:ext cx="621792" cy="694944"/>
          </a:xfrm>
          <a:prstGeom prst="roundRect">
            <a:avLst>
              <a:gd name="adj" fmla="val 26471"/>
            </a:avLst>
          </a:prstGeom>
          <a:solidFill>
            <a:srgbClr val="FFFFFF"/>
          </a:solidFill>
          <a:ln w="12700">
            <a:solidFill>
              <a:srgbClr val="FFFFFF"/>
            </a:solidFill>
            <a:prstDash val="solid"/>
          </a:ln>
        </p:spPr>
      </p:sp>
      <p:sp>
        <p:nvSpPr>
          <p:cNvPr id="77" name="Text 74"/>
          <p:cNvSpPr txBox="1"/>
          <p:nvPr/>
        </p:nvSpPr>
        <p:spPr>
          <a:xfrm>
            <a:off x="5394046"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S</a:t>
            </a:r>
            <a:endParaRPr lang="en-US" sz="2000" dirty="0"/>
          </a:p>
        </p:txBody>
      </p:sp>
      <p:sp>
        <p:nvSpPr>
          <p:cNvPr id="78" name="Text 75"/>
          <p:cNvSpPr txBox="1"/>
          <p:nvPr/>
        </p:nvSpPr>
        <p:spPr>
          <a:xfrm>
            <a:off x="5394046"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24</a:t>
            </a:r>
            <a:endParaRPr lang="en-US" sz="1000" dirty="0"/>
          </a:p>
        </p:txBody>
      </p:sp>
      <p:sp>
        <p:nvSpPr>
          <p:cNvPr id="79" name="Shape 76"/>
          <p:cNvSpPr/>
          <p:nvPr/>
        </p:nvSpPr>
        <p:spPr>
          <a:xfrm>
            <a:off x="6086246" y="2935224"/>
            <a:ext cx="621792" cy="694944"/>
          </a:xfrm>
          <a:prstGeom prst="roundRect">
            <a:avLst>
              <a:gd name="adj" fmla="val 26471"/>
            </a:avLst>
          </a:prstGeom>
          <a:solidFill>
            <a:srgbClr val="FFFFFF"/>
          </a:solidFill>
          <a:ln w="12700">
            <a:solidFill>
              <a:srgbClr val="FFFFFF"/>
            </a:solidFill>
            <a:prstDash val="solid"/>
          </a:ln>
        </p:spPr>
      </p:sp>
      <p:sp>
        <p:nvSpPr>
          <p:cNvPr id="80" name="Text 77"/>
          <p:cNvSpPr txBox="1"/>
          <p:nvPr/>
        </p:nvSpPr>
        <p:spPr>
          <a:xfrm>
            <a:off x="6086246"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Š</a:t>
            </a:r>
            <a:endParaRPr lang="en-US" sz="2000" dirty="0"/>
          </a:p>
        </p:txBody>
      </p:sp>
      <p:sp>
        <p:nvSpPr>
          <p:cNvPr id="81" name="Text 78"/>
          <p:cNvSpPr txBox="1"/>
          <p:nvPr/>
        </p:nvSpPr>
        <p:spPr>
          <a:xfrm>
            <a:off x="6086246"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25</a:t>
            </a:r>
            <a:endParaRPr lang="en-US" sz="1000" dirty="0"/>
          </a:p>
        </p:txBody>
      </p:sp>
      <p:sp>
        <p:nvSpPr>
          <p:cNvPr id="82" name="Shape 79"/>
          <p:cNvSpPr/>
          <p:nvPr/>
        </p:nvSpPr>
        <p:spPr>
          <a:xfrm>
            <a:off x="6778447" y="2935224"/>
            <a:ext cx="621792" cy="694944"/>
          </a:xfrm>
          <a:prstGeom prst="roundRect">
            <a:avLst>
              <a:gd name="adj" fmla="val 26471"/>
            </a:avLst>
          </a:prstGeom>
          <a:solidFill>
            <a:srgbClr val="FFFFFF"/>
          </a:solidFill>
          <a:ln w="12700">
            <a:solidFill>
              <a:srgbClr val="FFFFFF"/>
            </a:solidFill>
            <a:prstDash val="solid"/>
          </a:ln>
        </p:spPr>
      </p:sp>
      <p:sp>
        <p:nvSpPr>
          <p:cNvPr id="83" name="Text 80"/>
          <p:cNvSpPr txBox="1"/>
          <p:nvPr/>
        </p:nvSpPr>
        <p:spPr>
          <a:xfrm>
            <a:off x="6778447"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T</a:t>
            </a:r>
            <a:endParaRPr lang="en-US" sz="2000" dirty="0"/>
          </a:p>
        </p:txBody>
      </p:sp>
      <p:sp>
        <p:nvSpPr>
          <p:cNvPr id="84" name="Text 81"/>
          <p:cNvSpPr txBox="1"/>
          <p:nvPr/>
        </p:nvSpPr>
        <p:spPr>
          <a:xfrm>
            <a:off x="6778447"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26</a:t>
            </a:r>
            <a:endParaRPr lang="en-US" sz="1000" dirty="0"/>
          </a:p>
        </p:txBody>
      </p:sp>
      <p:sp>
        <p:nvSpPr>
          <p:cNvPr id="85" name="Shape 82"/>
          <p:cNvSpPr/>
          <p:nvPr/>
        </p:nvSpPr>
        <p:spPr>
          <a:xfrm>
            <a:off x="7470648" y="2935224"/>
            <a:ext cx="621792" cy="694944"/>
          </a:xfrm>
          <a:prstGeom prst="roundRect">
            <a:avLst>
              <a:gd name="adj" fmla="val 26471"/>
            </a:avLst>
          </a:prstGeom>
          <a:solidFill>
            <a:srgbClr val="FFFFFF"/>
          </a:solidFill>
          <a:ln w="12700">
            <a:solidFill>
              <a:srgbClr val="FFFFFF"/>
            </a:solidFill>
            <a:prstDash val="solid"/>
          </a:ln>
        </p:spPr>
      </p:sp>
      <p:sp>
        <p:nvSpPr>
          <p:cNvPr id="86" name="Text 83"/>
          <p:cNvSpPr txBox="1"/>
          <p:nvPr/>
        </p:nvSpPr>
        <p:spPr>
          <a:xfrm>
            <a:off x="7470648"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U</a:t>
            </a:r>
            <a:endParaRPr lang="en-US" sz="2000" dirty="0"/>
          </a:p>
        </p:txBody>
      </p:sp>
      <p:sp>
        <p:nvSpPr>
          <p:cNvPr id="87" name="Text 84"/>
          <p:cNvSpPr txBox="1"/>
          <p:nvPr/>
        </p:nvSpPr>
        <p:spPr>
          <a:xfrm>
            <a:off x="7470648"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27</a:t>
            </a:r>
            <a:endParaRPr lang="en-US" sz="1000" dirty="0"/>
          </a:p>
        </p:txBody>
      </p:sp>
      <p:sp>
        <p:nvSpPr>
          <p:cNvPr id="88" name="Shape 85"/>
          <p:cNvSpPr/>
          <p:nvPr/>
        </p:nvSpPr>
        <p:spPr>
          <a:xfrm>
            <a:off x="8162849" y="2935224"/>
            <a:ext cx="621792" cy="694944"/>
          </a:xfrm>
          <a:prstGeom prst="roundRect">
            <a:avLst>
              <a:gd name="adj" fmla="val 26471"/>
            </a:avLst>
          </a:prstGeom>
          <a:solidFill>
            <a:srgbClr val="FFFFFF"/>
          </a:solidFill>
          <a:ln w="12700">
            <a:solidFill>
              <a:srgbClr val="FFFFFF"/>
            </a:solidFill>
            <a:prstDash val="solid"/>
          </a:ln>
        </p:spPr>
      </p:sp>
      <p:sp>
        <p:nvSpPr>
          <p:cNvPr id="89" name="Text 86"/>
          <p:cNvSpPr txBox="1"/>
          <p:nvPr/>
        </p:nvSpPr>
        <p:spPr>
          <a:xfrm>
            <a:off x="8162849"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Ų</a:t>
            </a:r>
            <a:endParaRPr lang="en-US" sz="2000" dirty="0"/>
          </a:p>
        </p:txBody>
      </p:sp>
      <p:sp>
        <p:nvSpPr>
          <p:cNvPr id="90" name="Text 87"/>
          <p:cNvSpPr txBox="1"/>
          <p:nvPr/>
        </p:nvSpPr>
        <p:spPr>
          <a:xfrm>
            <a:off x="8162849"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28</a:t>
            </a:r>
            <a:endParaRPr lang="en-US" sz="1000" dirty="0"/>
          </a:p>
        </p:txBody>
      </p:sp>
      <p:sp>
        <p:nvSpPr>
          <p:cNvPr id="91" name="Shape 88"/>
          <p:cNvSpPr/>
          <p:nvPr/>
        </p:nvSpPr>
        <p:spPr>
          <a:xfrm>
            <a:off x="8855050" y="2935224"/>
            <a:ext cx="621792" cy="694944"/>
          </a:xfrm>
          <a:prstGeom prst="roundRect">
            <a:avLst>
              <a:gd name="adj" fmla="val 26471"/>
            </a:avLst>
          </a:prstGeom>
          <a:solidFill>
            <a:srgbClr val="FFFFFF"/>
          </a:solidFill>
          <a:ln w="12700">
            <a:solidFill>
              <a:srgbClr val="FFFFFF"/>
            </a:solidFill>
            <a:prstDash val="solid"/>
          </a:ln>
        </p:spPr>
      </p:sp>
      <p:sp>
        <p:nvSpPr>
          <p:cNvPr id="92" name="Text 89"/>
          <p:cNvSpPr txBox="1"/>
          <p:nvPr/>
        </p:nvSpPr>
        <p:spPr>
          <a:xfrm>
            <a:off x="8855050"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Ū</a:t>
            </a:r>
            <a:endParaRPr lang="en-US" sz="2000" dirty="0"/>
          </a:p>
        </p:txBody>
      </p:sp>
      <p:sp>
        <p:nvSpPr>
          <p:cNvPr id="93" name="Text 90"/>
          <p:cNvSpPr txBox="1"/>
          <p:nvPr/>
        </p:nvSpPr>
        <p:spPr>
          <a:xfrm>
            <a:off x="8855050"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29</a:t>
            </a:r>
            <a:endParaRPr lang="en-US" sz="1000" dirty="0"/>
          </a:p>
        </p:txBody>
      </p:sp>
      <p:sp>
        <p:nvSpPr>
          <p:cNvPr id="94" name="Shape 91"/>
          <p:cNvSpPr/>
          <p:nvPr/>
        </p:nvSpPr>
        <p:spPr>
          <a:xfrm>
            <a:off x="9547250" y="2935224"/>
            <a:ext cx="621792" cy="694944"/>
          </a:xfrm>
          <a:prstGeom prst="roundRect">
            <a:avLst>
              <a:gd name="adj" fmla="val 26471"/>
            </a:avLst>
          </a:prstGeom>
          <a:solidFill>
            <a:srgbClr val="FFFFFF"/>
          </a:solidFill>
          <a:ln w="12700">
            <a:solidFill>
              <a:srgbClr val="FFFFFF"/>
            </a:solidFill>
            <a:prstDash val="solid"/>
          </a:ln>
        </p:spPr>
      </p:sp>
      <p:sp>
        <p:nvSpPr>
          <p:cNvPr id="95" name="Text 92"/>
          <p:cNvSpPr txBox="1"/>
          <p:nvPr/>
        </p:nvSpPr>
        <p:spPr>
          <a:xfrm>
            <a:off x="9547250"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V</a:t>
            </a:r>
            <a:endParaRPr lang="en-US" sz="2000" dirty="0"/>
          </a:p>
        </p:txBody>
      </p:sp>
      <p:sp>
        <p:nvSpPr>
          <p:cNvPr id="96" name="Text 93"/>
          <p:cNvSpPr txBox="1"/>
          <p:nvPr/>
        </p:nvSpPr>
        <p:spPr>
          <a:xfrm>
            <a:off x="9547250"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30</a:t>
            </a:r>
            <a:endParaRPr lang="en-US" sz="1000" dirty="0"/>
          </a:p>
        </p:txBody>
      </p:sp>
      <p:sp>
        <p:nvSpPr>
          <p:cNvPr id="97" name="Shape 94"/>
          <p:cNvSpPr/>
          <p:nvPr/>
        </p:nvSpPr>
        <p:spPr>
          <a:xfrm>
            <a:off x="10239451" y="2935224"/>
            <a:ext cx="621792" cy="694944"/>
          </a:xfrm>
          <a:prstGeom prst="roundRect">
            <a:avLst>
              <a:gd name="adj" fmla="val 26471"/>
            </a:avLst>
          </a:prstGeom>
          <a:solidFill>
            <a:srgbClr val="FFFFFF"/>
          </a:solidFill>
          <a:ln w="12700">
            <a:solidFill>
              <a:srgbClr val="FFFFFF"/>
            </a:solidFill>
            <a:prstDash val="solid"/>
          </a:ln>
        </p:spPr>
      </p:sp>
      <p:sp>
        <p:nvSpPr>
          <p:cNvPr id="98" name="Text 95"/>
          <p:cNvSpPr txBox="1"/>
          <p:nvPr/>
        </p:nvSpPr>
        <p:spPr>
          <a:xfrm>
            <a:off x="10239451"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Z</a:t>
            </a:r>
            <a:endParaRPr lang="en-US" sz="2000" dirty="0"/>
          </a:p>
        </p:txBody>
      </p:sp>
      <p:sp>
        <p:nvSpPr>
          <p:cNvPr id="99" name="Text 96"/>
          <p:cNvSpPr txBox="1"/>
          <p:nvPr/>
        </p:nvSpPr>
        <p:spPr>
          <a:xfrm>
            <a:off x="10239451"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31</a:t>
            </a:r>
            <a:endParaRPr lang="en-US" sz="1000" dirty="0"/>
          </a:p>
        </p:txBody>
      </p:sp>
      <p:sp>
        <p:nvSpPr>
          <p:cNvPr id="100" name="Shape 97"/>
          <p:cNvSpPr/>
          <p:nvPr/>
        </p:nvSpPr>
        <p:spPr>
          <a:xfrm>
            <a:off x="10931652" y="2935224"/>
            <a:ext cx="621792" cy="694944"/>
          </a:xfrm>
          <a:prstGeom prst="roundRect">
            <a:avLst>
              <a:gd name="adj" fmla="val 26471"/>
            </a:avLst>
          </a:prstGeom>
          <a:solidFill>
            <a:srgbClr val="FFFFFF"/>
          </a:solidFill>
          <a:ln w="12700">
            <a:solidFill>
              <a:srgbClr val="FFFFFF"/>
            </a:solidFill>
            <a:prstDash val="solid"/>
          </a:ln>
        </p:spPr>
      </p:sp>
      <p:sp>
        <p:nvSpPr>
          <p:cNvPr id="101" name="Text 98"/>
          <p:cNvSpPr txBox="1"/>
          <p:nvPr/>
        </p:nvSpPr>
        <p:spPr>
          <a:xfrm>
            <a:off x="10931652" y="2962656"/>
            <a:ext cx="621792" cy="384048"/>
          </a:xfrm>
          <a:prstGeom prst="rect">
            <a:avLst/>
          </a:prstGeom>
          <a:noFill/>
          <a:ln/>
        </p:spPr>
        <p:txBody>
          <a:bodyPr wrap="square" lIns="0" tIns="0" rIns="0" bIns="0" rtlCol="0" anchor="t"/>
          <a:lstStyle/>
          <a:p>
            <a:pPr algn="ctr" indent="0" marL="0">
              <a:buNone/>
            </a:pPr>
            <a:r>
              <a:rPr lang="en-US" sz="2000" dirty="0">
                <a:solidFill>
                  <a:srgbClr val="1A211D"/>
                </a:solidFill>
                <a:latin typeface="Impact" pitchFamily="34" charset="0"/>
                <a:ea typeface="Impact" pitchFamily="34" charset="-122"/>
                <a:cs typeface="Impact" pitchFamily="34" charset="-120"/>
              </a:rPr>
              <a:t>Ž</a:t>
            </a:r>
            <a:endParaRPr lang="en-US" sz="2000" dirty="0"/>
          </a:p>
        </p:txBody>
      </p:sp>
      <p:sp>
        <p:nvSpPr>
          <p:cNvPr id="102" name="Text 99"/>
          <p:cNvSpPr txBox="1"/>
          <p:nvPr/>
        </p:nvSpPr>
        <p:spPr>
          <a:xfrm>
            <a:off x="10931652" y="3346704"/>
            <a:ext cx="621792" cy="256032"/>
          </a:xfrm>
          <a:prstGeom prst="rect">
            <a:avLst/>
          </a:prstGeom>
          <a:noFill/>
          <a:ln/>
        </p:spPr>
        <p:txBody>
          <a:bodyPr wrap="square" lIns="0" tIns="0" rIns="0" bIns="0" rtlCol="0" anchor="t"/>
          <a:lstStyle/>
          <a:p>
            <a:pPr algn="ctr" indent="0" marL="0">
              <a:buNone/>
            </a:pPr>
            <a:r>
              <a:rPr lang="en-US" sz="1000" b="1" dirty="0">
                <a:solidFill>
                  <a:srgbClr val="FF4F3A"/>
                </a:solidFill>
                <a:latin typeface="Courier New" pitchFamily="34" charset="0"/>
                <a:ea typeface="Courier New" pitchFamily="34" charset="-122"/>
                <a:cs typeface="Courier New" pitchFamily="34" charset="-120"/>
              </a:rPr>
              <a:t>32</a:t>
            </a:r>
            <a:endParaRPr lang="en-US" sz="1000" dirty="0"/>
          </a:p>
        </p:txBody>
      </p:sp>
      <p:sp>
        <p:nvSpPr>
          <p:cNvPr id="103" name="Shape 100"/>
          <p:cNvSpPr/>
          <p:nvPr/>
        </p:nvSpPr>
        <p:spPr>
          <a:xfrm>
            <a:off x="548640" y="3840480"/>
            <a:ext cx="11064240" cy="1600200"/>
          </a:xfrm>
          <a:prstGeom prst="roundRect">
            <a:avLst>
              <a:gd name="adj" fmla="val 10286"/>
            </a:avLst>
          </a:prstGeom>
          <a:solidFill>
            <a:srgbClr val="1A211D"/>
          </a:solidFill>
          <a:ln w="12700">
            <a:solidFill>
              <a:srgbClr val="1A211D"/>
            </a:solidFill>
            <a:prstDash val="solid"/>
          </a:ln>
        </p:spPr>
      </p:sp>
      <p:sp>
        <p:nvSpPr>
          <p:cNvPr id="104" name="Text 101"/>
          <p:cNvSpPr txBox="1"/>
          <p:nvPr/>
        </p:nvSpPr>
        <p:spPr>
          <a:xfrm>
            <a:off x="777240" y="3931920"/>
            <a:ext cx="10607040" cy="1417320"/>
          </a:xfrm>
          <a:prstGeom prst="rect">
            <a:avLst/>
          </a:prstGeom>
          <a:noFill/>
          <a:ln/>
        </p:spPr>
        <p:txBody>
          <a:bodyPr wrap="square" lIns="0" tIns="0" rIns="0" bIns="0" rtlCol="0" anchor="ctr"/>
          <a:lstStyle/>
          <a:p>
            <a:pPr indent="0" marL="0">
              <a:buNone/>
            </a:pPr>
            <a:r>
              <a:rPr lang="en-US" sz="1900" b="1" dirty="0">
                <a:solidFill>
                  <a:srgbClr val="FFCF3A"/>
                </a:solidFill>
                <a:latin typeface="Courier New" pitchFamily="34" charset="0"/>
                <a:ea typeface="Courier New" pitchFamily="34" charset="-122"/>
                <a:cs typeface="Courier New" pitchFamily="34" charset="-120"/>
              </a:rPr>
              <a:t>31·14·3·6·29   /   23·18·12·27·18·6   /   28·6·30·20·31·18   /   11·18·12·25·26·28·6·30·31·19</a:t>
            </a:r>
            <a:endParaRPr lang="en-US" sz="1900" dirty="0"/>
          </a:p>
        </p:txBody>
      </p:sp>
      <p:sp>
        <p:nvSpPr>
          <p:cNvPr id="105" name="Shape 102"/>
          <p:cNvSpPr/>
          <p:nvPr/>
        </p:nvSpPr>
        <p:spPr>
          <a:xfrm>
            <a:off x="548640" y="5577840"/>
            <a:ext cx="11064240" cy="566928"/>
          </a:xfrm>
          <a:prstGeom prst="roundRect">
            <a:avLst>
              <a:gd name="adj" fmla="val 29032"/>
            </a:avLst>
          </a:prstGeom>
          <a:solidFill>
            <a:srgbClr val="FFFFFF"/>
          </a:solidFill>
          <a:ln w="12700">
            <a:solidFill>
              <a:srgbClr val="FFFFFF"/>
            </a:solidFill>
            <a:prstDash val="solid"/>
          </a:ln>
        </p:spPr>
      </p:sp>
      <p:sp>
        <p:nvSpPr>
          <p:cNvPr id="106" name="Text 103"/>
          <p:cNvSpPr txBox="1"/>
          <p:nvPr/>
        </p:nvSpPr>
        <p:spPr>
          <a:xfrm>
            <a:off x="777240" y="5577840"/>
            <a:ext cx="10607040" cy="566928"/>
          </a:xfrm>
          <a:prstGeom prst="rect">
            <a:avLst/>
          </a:prstGeom>
          <a:noFill/>
          <a:ln/>
        </p:spPr>
        <p:txBody>
          <a:bodyPr wrap="square" lIns="0" tIns="0" rIns="0" bIns="0" rtlCol="0" anchor="ctr"/>
          <a:lstStyle/>
          <a:p>
            <a:pPr indent="0" marL="0">
              <a:buNone/>
            </a:pPr>
            <a:r>
              <a:rPr lang="en-US" sz="1600" b="1" dirty="0">
                <a:solidFill>
                  <a:srgbClr val="1A211D"/>
                </a:solidFill>
                <a:latin typeface="Arial" pitchFamily="34" charset="0"/>
                <a:ea typeface="Arial" pitchFamily="34" charset="-122"/>
                <a:cs typeface="Arial" pitchFamily="34" charset="-120"/>
              </a:rPr>
              <a:t>UŽUOMINA: pranešimas prasideda žodžiu TĖVAS. Po Ž (32) vėl eina A (1).</a:t>
            </a:r>
            <a:endParaRPr lang="en-US" sz="16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DIENORAŠČIO PARADOKSAS</a:t>
            </a:r>
            <a:endParaRPr lang="en-US" sz="4400" dirty="0"/>
          </a:p>
        </p:txBody>
      </p:sp>
      <p:sp>
        <p:nvSpPr>
          <p:cNvPr id="3" name="Shape 1"/>
          <p:cNvSpPr/>
          <p:nvPr/>
        </p:nvSpPr>
        <p:spPr>
          <a:xfrm>
            <a:off x="548640" y="1463040"/>
            <a:ext cx="3520440" cy="2514600"/>
          </a:xfrm>
          <a:prstGeom prst="roundRect">
            <a:avLst>
              <a:gd name="adj" fmla="val 6545"/>
            </a:avLst>
          </a:prstGeom>
          <a:solidFill>
            <a:srgbClr val="1A211D"/>
          </a:solidFill>
          <a:ln w="12700">
            <a:solidFill>
              <a:srgbClr val="1A211D"/>
            </a:solidFill>
            <a:prstDash val="solid"/>
          </a:ln>
        </p:spPr>
      </p:sp>
      <p:sp>
        <p:nvSpPr>
          <p:cNvPr id="4" name="Text 2"/>
          <p:cNvSpPr txBox="1"/>
          <p:nvPr/>
        </p:nvSpPr>
        <p:spPr>
          <a:xfrm>
            <a:off x="822960" y="1645920"/>
            <a:ext cx="3017520" cy="731520"/>
          </a:xfrm>
          <a:prstGeom prst="rect">
            <a:avLst/>
          </a:prstGeom>
          <a:noFill/>
          <a:ln/>
        </p:spPr>
        <p:txBody>
          <a:bodyPr wrap="square" lIns="0" tIns="0" rIns="0" bIns="0" rtlCol="0" anchor="t"/>
          <a:lstStyle/>
          <a:p>
            <a:pPr indent="0" marL="0">
              <a:buNone/>
            </a:pPr>
            <a:r>
              <a:rPr lang="en-US" sz="3400" dirty="0">
                <a:solidFill>
                  <a:srgbClr val="FFFFFF"/>
                </a:solidFill>
                <a:latin typeface="Impact" pitchFamily="34" charset="0"/>
                <a:ea typeface="Impact" pitchFamily="34" charset="-122"/>
                <a:cs typeface="Impact" pitchFamily="34" charset="-120"/>
              </a:rPr>
              <a:t>1945 05 07</a:t>
            </a:r>
            <a:endParaRPr lang="en-US" sz="3400" dirty="0"/>
          </a:p>
        </p:txBody>
      </p:sp>
      <p:sp>
        <p:nvSpPr>
          <p:cNvPr id="5" name="Text 3"/>
          <p:cNvSpPr txBox="1"/>
          <p:nvPr/>
        </p:nvSpPr>
        <p:spPr>
          <a:xfrm>
            <a:off x="822960" y="2423160"/>
            <a:ext cx="3017520" cy="146304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Įsakymas Nr. 1: rašyti dienoraščius „kaip medžiagą istorijai“</a:t>
            </a:r>
            <a:endParaRPr lang="en-US" sz="1700" dirty="0"/>
          </a:p>
        </p:txBody>
      </p:sp>
      <p:sp>
        <p:nvSpPr>
          <p:cNvPr id="6" name="Text 4"/>
          <p:cNvSpPr txBox="1"/>
          <p:nvPr/>
        </p:nvSpPr>
        <p:spPr>
          <a:xfrm>
            <a:off x="4041648" y="2377440"/>
            <a:ext cx="27432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a:t>
            </a:r>
            <a:endParaRPr lang="en-US" sz="2800" dirty="0"/>
          </a:p>
        </p:txBody>
      </p:sp>
      <p:sp>
        <p:nvSpPr>
          <p:cNvPr id="7" name="Shape 5"/>
          <p:cNvSpPr/>
          <p:nvPr/>
        </p:nvSpPr>
        <p:spPr>
          <a:xfrm>
            <a:off x="4297680" y="1463040"/>
            <a:ext cx="3520440" cy="2514600"/>
          </a:xfrm>
          <a:prstGeom prst="roundRect">
            <a:avLst>
              <a:gd name="adj" fmla="val 6545"/>
            </a:avLst>
          </a:prstGeom>
          <a:solidFill>
            <a:srgbClr val="FF4F3A"/>
          </a:solidFill>
          <a:ln w="12700">
            <a:solidFill>
              <a:srgbClr val="FF4F3A"/>
            </a:solidFill>
            <a:prstDash val="solid"/>
          </a:ln>
        </p:spPr>
      </p:sp>
      <p:sp>
        <p:nvSpPr>
          <p:cNvPr id="8" name="Text 6"/>
          <p:cNvSpPr txBox="1"/>
          <p:nvPr/>
        </p:nvSpPr>
        <p:spPr>
          <a:xfrm>
            <a:off x="4572000" y="1645920"/>
            <a:ext cx="3017520" cy="731520"/>
          </a:xfrm>
          <a:prstGeom prst="rect">
            <a:avLst/>
          </a:prstGeom>
          <a:noFill/>
          <a:ln/>
        </p:spPr>
        <p:txBody>
          <a:bodyPr wrap="square" lIns="0" tIns="0" rIns="0" bIns="0" rtlCol="0" anchor="t"/>
          <a:lstStyle/>
          <a:p>
            <a:pPr indent="0" marL="0">
              <a:buNone/>
            </a:pPr>
            <a:r>
              <a:rPr lang="en-US" sz="3400" dirty="0">
                <a:solidFill>
                  <a:srgbClr val="FFFFFF"/>
                </a:solidFill>
                <a:latin typeface="Impact" pitchFamily="34" charset="0"/>
                <a:ea typeface="Impact" pitchFamily="34" charset="-122"/>
                <a:cs typeface="Impact" pitchFamily="34" charset="-120"/>
              </a:rPr>
              <a:t>1946 01 12</a:t>
            </a:r>
            <a:endParaRPr lang="en-US" sz="3400" dirty="0"/>
          </a:p>
        </p:txBody>
      </p:sp>
      <p:sp>
        <p:nvSpPr>
          <p:cNvPr id="9" name="Text 7"/>
          <p:cNvSpPr txBox="1"/>
          <p:nvPr/>
        </p:nvSpPr>
        <p:spPr>
          <a:xfrm>
            <a:off x="4572000" y="2423160"/>
            <a:ext cx="3017520" cy="146304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Saugumas užpuola štabo bunkerį ir paima dienoraštį</a:t>
            </a:r>
            <a:endParaRPr lang="en-US" sz="1700" dirty="0"/>
          </a:p>
        </p:txBody>
      </p:sp>
      <p:sp>
        <p:nvSpPr>
          <p:cNvPr id="10" name="Text 8"/>
          <p:cNvSpPr txBox="1"/>
          <p:nvPr/>
        </p:nvSpPr>
        <p:spPr>
          <a:xfrm>
            <a:off x="7790688" y="2377440"/>
            <a:ext cx="274320" cy="548640"/>
          </a:xfrm>
          <a:prstGeom prst="rect">
            <a:avLst/>
          </a:prstGeom>
          <a:noFill/>
          <a:ln/>
        </p:spPr>
        <p:txBody>
          <a:bodyPr wrap="square" lIns="0" tIns="0" rIns="0" bIns="0" rtlCol="0" anchor="t"/>
          <a:lstStyle/>
          <a:p>
            <a:pPr indent="0" marL="0">
              <a:buNone/>
            </a:pPr>
            <a:r>
              <a:rPr lang="en-US" sz="2800" dirty="0">
                <a:solidFill>
                  <a:srgbClr val="1A211D"/>
                </a:solidFill>
                <a:latin typeface="Impact" pitchFamily="34" charset="0"/>
                <a:ea typeface="Impact" pitchFamily="34" charset="-122"/>
                <a:cs typeface="Impact" pitchFamily="34" charset="-120"/>
              </a:rPr>
              <a:t>→</a:t>
            </a:r>
            <a:endParaRPr lang="en-US" sz="2800" dirty="0"/>
          </a:p>
        </p:txBody>
      </p:sp>
      <p:sp>
        <p:nvSpPr>
          <p:cNvPr id="11" name="Shape 9"/>
          <p:cNvSpPr/>
          <p:nvPr/>
        </p:nvSpPr>
        <p:spPr>
          <a:xfrm>
            <a:off x="8046720" y="1463040"/>
            <a:ext cx="3520440" cy="2514600"/>
          </a:xfrm>
          <a:prstGeom prst="roundRect">
            <a:avLst>
              <a:gd name="adj" fmla="val 6545"/>
            </a:avLst>
          </a:prstGeom>
          <a:solidFill>
            <a:srgbClr val="FFCF3A"/>
          </a:solidFill>
          <a:ln w="12700">
            <a:solidFill>
              <a:srgbClr val="FFCF3A"/>
            </a:solidFill>
            <a:prstDash val="solid"/>
          </a:ln>
        </p:spPr>
      </p:sp>
      <p:sp>
        <p:nvSpPr>
          <p:cNvPr id="12" name="Text 10"/>
          <p:cNvSpPr txBox="1"/>
          <p:nvPr/>
        </p:nvSpPr>
        <p:spPr>
          <a:xfrm>
            <a:off x="8321040" y="1645920"/>
            <a:ext cx="3017520" cy="731520"/>
          </a:xfrm>
          <a:prstGeom prst="rect">
            <a:avLst/>
          </a:prstGeom>
          <a:noFill/>
          <a:ln/>
        </p:spPr>
        <p:txBody>
          <a:bodyPr wrap="square" lIns="0" tIns="0" rIns="0" bIns="0" rtlCol="0" anchor="t"/>
          <a:lstStyle/>
          <a:p>
            <a:pPr indent="0" marL="0">
              <a:buNone/>
            </a:pPr>
            <a:r>
              <a:rPr lang="en-US" sz="3400" dirty="0">
                <a:solidFill>
                  <a:srgbClr val="1A211D"/>
                </a:solidFill>
                <a:latin typeface="Impact" pitchFamily="34" charset="0"/>
                <a:ea typeface="Impact" pitchFamily="34" charset="-122"/>
                <a:cs typeface="Impact" pitchFamily="34" charset="-120"/>
              </a:rPr>
              <a:t>Šiandien</a:t>
            </a:r>
            <a:endParaRPr lang="en-US" sz="3400" dirty="0"/>
          </a:p>
        </p:txBody>
      </p:sp>
      <p:sp>
        <p:nvSpPr>
          <p:cNvPr id="13" name="Text 11"/>
          <p:cNvSpPr txBox="1"/>
          <p:nvPr/>
        </p:nvSpPr>
        <p:spPr>
          <a:xfrm>
            <a:off x="8321040" y="2423160"/>
            <a:ext cx="3017520" cy="1463040"/>
          </a:xfrm>
          <a:prstGeom prst="rect">
            <a:avLst/>
          </a:prstGeom>
          <a:noFill/>
          <a:ln/>
        </p:spPr>
        <p:txBody>
          <a:bodyPr wrap="square" lIns="0" tIns="0" rIns="0" bIns="0" rtlCol="0" anchor="t"/>
          <a:lstStyle/>
          <a:p>
            <a:pPr indent="0" marL="0">
              <a:buNone/>
            </a:pPr>
            <a:r>
              <a:rPr lang="en-US" sz="1700" b="1" dirty="0">
                <a:solidFill>
                  <a:srgbClr val="1A211D"/>
                </a:solidFill>
                <a:latin typeface="Arial" pitchFamily="34" charset="0"/>
                <a:ea typeface="Arial" pitchFamily="34" charset="-122"/>
                <a:cs typeface="Arial" pitchFamily="34" charset="-120"/>
              </a:rPr>
              <a:t>Dienoraštis išliko archyve – jį skaitome knygoje</a:t>
            </a:r>
            <a:endParaRPr lang="en-US" sz="1700" dirty="0"/>
          </a:p>
        </p:txBody>
      </p:sp>
      <p:sp>
        <p:nvSpPr>
          <p:cNvPr id="14" name="Text 12"/>
          <p:cNvSpPr txBox="1"/>
          <p:nvPr/>
        </p:nvSpPr>
        <p:spPr>
          <a:xfrm>
            <a:off x="548640" y="4251960"/>
            <a:ext cx="7315200" cy="292608"/>
          </a:xfrm>
          <a:prstGeom prst="rect">
            <a:avLst/>
          </a:prstGeom>
          <a:noFill/>
          <a:ln/>
        </p:spPr>
        <p:txBody>
          <a:bodyPr wrap="square" lIns="0" tIns="0" rIns="0" bIns="0" rtlCol="0" anchor="t"/>
          <a:lstStyle/>
          <a:p>
            <a:pPr indent="0" marL="0">
              <a:buNone/>
            </a:pPr>
            <a:r>
              <a:rPr lang="en-US" sz="1200" b="1" spc="120" kern="0" dirty="0">
                <a:solidFill>
                  <a:srgbClr val="FF4F3A"/>
                </a:solidFill>
                <a:latin typeface="Courier New" pitchFamily="34" charset="0"/>
                <a:ea typeface="Courier New" pitchFamily="34" charset="-122"/>
                <a:cs typeface="Courier New" pitchFamily="34" charset="-120"/>
              </a:rPr>
              <a:t>ĮSAKYMAS NR. 1, 1945 05 07</a:t>
            </a:r>
            <a:endParaRPr lang="en-US" sz="1200" dirty="0"/>
          </a:p>
        </p:txBody>
      </p:sp>
      <p:sp>
        <p:nvSpPr>
          <p:cNvPr id="15" name="Text 13"/>
          <p:cNvSpPr txBox="1"/>
          <p:nvPr/>
        </p:nvSpPr>
        <p:spPr>
          <a:xfrm>
            <a:off x="548640" y="4572000"/>
            <a:ext cx="11064240" cy="1463040"/>
          </a:xfrm>
          <a:prstGeom prst="rect">
            <a:avLst/>
          </a:prstGeom>
          <a:noFill/>
          <a:ln/>
        </p:spPr>
        <p:txBody>
          <a:bodyPr wrap="square" lIns="0" tIns="0" rIns="0" bIns="0" rtlCol="0" anchor="t"/>
          <a:lstStyle/>
          <a:p>
            <a:pPr indent="0" marL="0">
              <a:lnSpc>
                <a:spcPct val="108000"/>
              </a:lnSpc>
              <a:buNone/>
            </a:pPr>
            <a:r>
              <a:rPr lang="en-US" sz="2200" i="1" dirty="0">
                <a:solidFill>
                  <a:srgbClr val="1A211D"/>
                </a:solidFill>
                <a:latin typeface="Georgia" pitchFamily="34" charset="0"/>
                <a:ea typeface="Georgia" pitchFamily="34" charset="-122"/>
                <a:cs typeface="Georgia" pitchFamily="34" charset="-120"/>
              </a:rPr>
              <a:t>„…palikti teisingą kovų dėl laisvės vaizdą, kaip medžiagą istorijai ir pagelbėti vėliau surasti tuos tyliuosius, mažai kam žinomus didvyrius.“</a:t>
            </a:r>
            <a:endParaRPr lang="en-US" sz="22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FFFFFF"/>
                </a:solidFill>
                <a:latin typeface="Impact" pitchFamily="34" charset="0"/>
                <a:ea typeface="Impact" pitchFamily="34" charset="-122"/>
                <a:cs typeface="Impact" pitchFamily="34" charset="-120"/>
              </a:rPr>
              <a:t>IDĖJA, KURI IŠLIKO</a:t>
            </a:r>
            <a:endParaRPr lang="en-US" sz="4400" dirty="0"/>
          </a:p>
        </p:txBody>
      </p:sp>
      <p:sp>
        <p:nvSpPr>
          <p:cNvPr id="3" name="Shape 1"/>
          <p:cNvSpPr/>
          <p:nvPr/>
        </p:nvSpPr>
        <p:spPr>
          <a:xfrm>
            <a:off x="548640" y="1463040"/>
            <a:ext cx="11064240" cy="1417320"/>
          </a:xfrm>
          <a:prstGeom prst="roundRect">
            <a:avLst>
              <a:gd name="adj" fmla="val 11613"/>
            </a:avLst>
          </a:prstGeom>
          <a:solidFill>
            <a:srgbClr val="2E3B32"/>
          </a:solidFill>
          <a:ln w="12700">
            <a:solidFill>
              <a:srgbClr val="2E3B32"/>
            </a:solidFill>
            <a:prstDash val="solid"/>
          </a:ln>
        </p:spPr>
      </p:sp>
      <p:sp>
        <p:nvSpPr>
          <p:cNvPr id="4" name="Text 2"/>
          <p:cNvSpPr txBox="1"/>
          <p:nvPr/>
        </p:nvSpPr>
        <p:spPr>
          <a:xfrm>
            <a:off x="822960" y="1600200"/>
            <a:ext cx="2377440" cy="548640"/>
          </a:xfrm>
          <a:prstGeom prst="rect">
            <a:avLst/>
          </a:prstGeom>
          <a:noFill/>
          <a:ln/>
        </p:spPr>
        <p:txBody>
          <a:bodyPr wrap="square" lIns="0" tIns="0" rIns="0" bIns="0" rtlCol="0" anchor="t"/>
          <a:lstStyle/>
          <a:p>
            <a:pPr indent="0" marL="0">
              <a:buNone/>
            </a:pPr>
            <a:r>
              <a:rPr lang="en-US" sz="3000" dirty="0">
                <a:solidFill>
                  <a:srgbClr val="FFCF3A"/>
                </a:solidFill>
                <a:latin typeface="Impact" pitchFamily="34" charset="0"/>
                <a:ea typeface="Impact" pitchFamily="34" charset="-122"/>
                <a:cs typeface="Impact" pitchFamily="34" charset="-120"/>
              </a:rPr>
              <a:t>1946 04 23</a:t>
            </a:r>
            <a:endParaRPr lang="en-US" sz="3000" dirty="0"/>
          </a:p>
        </p:txBody>
      </p:sp>
      <p:sp>
        <p:nvSpPr>
          <p:cNvPr id="5" name="Text 3"/>
          <p:cNvSpPr txBox="1"/>
          <p:nvPr/>
        </p:nvSpPr>
        <p:spPr>
          <a:xfrm>
            <a:off x="822960" y="2194560"/>
            <a:ext cx="2377440" cy="594360"/>
          </a:xfrm>
          <a:prstGeom prst="rect">
            <a:avLst/>
          </a:prstGeom>
          <a:noFill/>
          <a:ln/>
        </p:spPr>
        <p:txBody>
          <a:bodyPr wrap="square" lIns="0" tIns="0" rIns="0" bIns="0" rtlCol="0" anchor="t"/>
          <a:lstStyle/>
          <a:p>
            <a:pPr indent="0" marL="0">
              <a:buNone/>
            </a:pPr>
            <a:r>
              <a:rPr lang="en-US" sz="1200" b="1" dirty="0">
                <a:solidFill>
                  <a:srgbClr val="FFFFFF"/>
                </a:solidFill>
                <a:latin typeface="Arial" pitchFamily="34" charset="0"/>
                <a:ea typeface="Arial" pitchFamily="34" charset="-122"/>
                <a:cs typeface="Arial" pitchFamily="34" charset="-120"/>
              </a:rPr>
              <a:t>Partizanų vadų Deklaracija</a:t>
            </a:r>
            <a:endParaRPr lang="en-US" sz="1200" dirty="0"/>
          </a:p>
        </p:txBody>
      </p:sp>
      <p:sp>
        <p:nvSpPr>
          <p:cNvPr id="6" name="Text 4"/>
          <p:cNvSpPr txBox="1"/>
          <p:nvPr/>
        </p:nvSpPr>
        <p:spPr>
          <a:xfrm>
            <a:off x="3383280" y="1600200"/>
            <a:ext cx="8046720" cy="1188720"/>
          </a:xfrm>
          <a:prstGeom prst="rect">
            <a:avLst/>
          </a:prstGeom>
          <a:noFill/>
          <a:ln/>
        </p:spPr>
        <p:txBody>
          <a:bodyPr wrap="square" lIns="0" tIns="0" rIns="0" bIns="0" rtlCol="0" anchor="t"/>
          <a:lstStyle/>
          <a:p>
            <a:pPr indent="0" marL="0">
              <a:lnSpc>
                <a:spcPct val="108000"/>
              </a:lnSpc>
              <a:buNone/>
            </a:pPr>
            <a:r>
              <a:rPr lang="en-US" sz="1800" i="1" dirty="0">
                <a:solidFill>
                  <a:srgbClr val="FFFFFF"/>
                </a:solidFill>
                <a:latin typeface="Georgia" pitchFamily="34" charset="0"/>
                <a:ea typeface="Georgia" pitchFamily="34" charset="-122"/>
                <a:cs typeface="Georgia" pitchFamily="34" charset="-120"/>
              </a:rPr>
              <a:t>„Lietuvos valstybės santvarka bus laisva, demokratinė. Valdžia nepriklausomoje Lietuvoje priklausys tautai.“</a:t>
            </a:r>
            <a:endParaRPr lang="en-US" sz="1800" dirty="0"/>
          </a:p>
        </p:txBody>
      </p:sp>
      <p:sp>
        <p:nvSpPr>
          <p:cNvPr id="7" name="Shape 5"/>
          <p:cNvSpPr/>
          <p:nvPr/>
        </p:nvSpPr>
        <p:spPr>
          <a:xfrm>
            <a:off x="548640" y="3035808"/>
            <a:ext cx="11064240" cy="1417320"/>
          </a:xfrm>
          <a:prstGeom prst="roundRect">
            <a:avLst>
              <a:gd name="adj" fmla="val 11613"/>
            </a:avLst>
          </a:prstGeom>
          <a:solidFill>
            <a:srgbClr val="2E3B32"/>
          </a:solidFill>
          <a:ln w="12700">
            <a:solidFill>
              <a:srgbClr val="2E3B32"/>
            </a:solidFill>
            <a:prstDash val="solid"/>
          </a:ln>
        </p:spPr>
      </p:sp>
      <p:sp>
        <p:nvSpPr>
          <p:cNvPr id="8" name="Text 6"/>
          <p:cNvSpPr txBox="1"/>
          <p:nvPr/>
        </p:nvSpPr>
        <p:spPr>
          <a:xfrm>
            <a:off x="822960" y="3172968"/>
            <a:ext cx="2377440" cy="548640"/>
          </a:xfrm>
          <a:prstGeom prst="rect">
            <a:avLst/>
          </a:prstGeom>
          <a:noFill/>
          <a:ln/>
        </p:spPr>
        <p:txBody>
          <a:bodyPr wrap="square" lIns="0" tIns="0" rIns="0" bIns="0" rtlCol="0" anchor="t"/>
          <a:lstStyle/>
          <a:p>
            <a:pPr indent="0" marL="0">
              <a:buNone/>
            </a:pPr>
            <a:r>
              <a:rPr lang="en-US" sz="3000" dirty="0">
                <a:solidFill>
                  <a:srgbClr val="FFCF3A"/>
                </a:solidFill>
                <a:latin typeface="Impact" pitchFamily="34" charset="0"/>
                <a:ea typeface="Impact" pitchFamily="34" charset="-122"/>
                <a:cs typeface="Impact" pitchFamily="34" charset="-120"/>
              </a:rPr>
              <a:t>1949 02 16</a:t>
            </a:r>
            <a:endParaRPr lang="en-US" sz="3000" dirty="0"/>
          </a:p>
        </p:txBody>
      </p:sp>
      <p:sp>
        <p:nvSpPr>
          <p:cNvPr id="9" name="Text 7"/>
          <p:cNvSpPr txBox="1"/>
          <p:nvPr/>
        </p:nvSpPr>
        <p:spPr>
          <a:xfrm>
            <a:off x="822960" y="3767328"/>
            <a:ext cx="2377440" cy="594360"/>
          </a:xfrm>
          <a:prstGeom prst="rect">
            <a:avLst/>
          </a:prstGeom>
          <a:noFill/>
          <a:ln/>
        </p:spPr>
        <p:txBody>
          <a:bodyPr wrap="square" lIns="0" tIns="0" rIns="0" bIns="0" rtlCol="0" anchor="t"/>
          <a:lstStyle/>
          <a:p>
            <a:pPr indent="0" marL="0">
              <a:buNone/>
            </a:pPr>
            <a:r>
              <a:rPr lang="en-US" sz="1200" b="1" dirty="0">
                <a:solidFill>
                  <a:srgbClr val="FFFFFF"/>
                </a:solidFill>
                <a:latin typeface="Arial" pitchFamily="34" charset="0"/>
                <a:ea typeface="Arial" pitchFamily="34" charset="-122"/>
                <a:cs typeface="Arial" pitchFamily="34" charset="-120"/>
              </a:rPr>
              <a:t>LLKS Tarybos Deklaracija</a:t>
            </a:r>
            <a:endParaRPr lang="en-US" sz="1200" dirty="0"/>
          </a:p>
        </p:txBody>
      </p:sp>
      <p:sp>
        <p:nvSpPr>
          <p:cNvPr id="10" name="Text 8"/>
          <p:cNvSpPr txBox="1"/>
          <p:nvPr/>
        </p:nvSpPr>
        <p:spPr>
          <a:xfrm>
            <a:off x="3383280" y="3172968"/>
            <a:ext cx="8046720" cy="1188720"/>
          </a:xfrm>
          <a:prstGeom prst="rect">
            <a:avLst/>
          </a:prstGeom>
          <a:noFill/>
          <a:ln/>
        </p:spPr>
        <p:txBody>
          <a:bodyPr wrap="square" lIns="0" tIns="0" rIns="0" bIns="0" rtlCol="0" anchor="t"/>
          <a:lstStyle/>
          <a:p>
            <a:pPr indent="0" marL="0">
              <a:lnSpc>
                <a:spcPct val="108000"/>
              </a:lnSpc>
              <a:buNone/>
            </a:pPr>
            <a:r>
              <a:rPr lang="en-US" sz="1800" i="1" dirty="0">
                <a:solidFill>
                  <a:srgbClr val="FFFFFF"/>
                </a:solidFill>
                <a:latin typeface="Georgia" pitchFamily="34" charset="0"/>
                <a:ea typeface="Georgia" pitchFamily="34" charset="-122"/>
                <a:cs typeface="Georgia" pitchFamily="34" charset="-120"/>
              </a:rPr>
              <a:t>„Valstybinė Lietuvos santvarka – demokratinė respublika.“ „Suvereninė Lietuvos valdžia priklauso tautai.“</a:t>
            </a:r>
            <a:endParaRPr lang="en-US" sz="1800" dirty="0"/>
          </a:p>
        </p:txBody>
      </p:sp>
      <p:sp>
        <p:nvSpPr>
          <p:cNvPr id="11" name="Shape 9"/>
          <p:cNvSpPr/>
          <p:nvPr/>
        </p:nvSpPr>
        <p:spPr>
          <a:xfrm>
            <a:off x="548640" y="4608576"/>
            <a:ext cx="11064240" cy="1417320"/>
          </a:xfrm>
          <a:prstGeom prst="roundRect">
            <a:avLst>
              <a:gd name="adj" fmla="val 11613"/>
            </a:avLst>
          </a:prstGeom>
          <a:solidFill>
            <a:srgbClr val="FFCF3A"/>
          </a:solidFill>
          <a:ln w="12700">
            <a:solidFill>
              <a:srgbClr val="FFCF3A"/>
            </a:solidFill>
            <a:prstDash val="solid"/>
          </a:ln>
        </p:spPr>
      </p:sp>
      <p:sp>
        <p:nvSpPr>
          <p:cNvPr id="12" name="Text 10"/>
          <p:cNvSpPr txBox="1"/>
          <p:nvPr/>
        </p:nvSpPr>
        <p:spPr>
          <a:xfrm>
            <a:off x="822960" y="4745736"/>
            <a:ext cx="2377440" cy="548640"/>
          </a:xfrm>
          <a:prstGeom prst="rect">
            <a:avLst/>
          </a:prstGeom>
          <a:noFill/>
          <a:ln/>
        </p:spPr>
        <p:txBody>
          <a:bodyPr wrap="square" lIns="0" tIns="0" rIns="0" bIns="0" rtlCol="0" anchor="t"/>
          <a:lstStyle/>
          <a:p>
            <a:pPr indent="0" marL="0">
              <a:buNone/>
            </a:pPr>
            <a:r>
              <a:rPr lang="en-US" sz="3000" dirty="0">
                <a:solidFill>
                  <a:srgbClr val="1A211D"/>
                </a:solidFill>
                <a:latin typeface="Impact" pitchFamily="34" charset="0"/>
                <a:ea typeface="Impact" pitchFamily="34" charset="-122"/>
                <a:cs typeface="Impact" pitchFamily="34" charset="-120"/>
              </a:rPr>
              <a:t>1992 10 25</a:t>
            </a:r>
            <a:endParaRPr lang="en-US" sz="3000" dirty="0"/>
          </a:p>
        </p:txBody>
      </p:sp>
      <p:sp>
        <p:nvSpPr>
          <p:cNvPr id="13" name="Text 11"/>
          <p:cNvSpPr txBox="1"/>
          <p:nvPr/>
        </p:nvSpPr>
        <p:spPr>
          <a:xfrm>
            <a:off x="822960" y="5340096"/>
            <a:ext cx="2377440" cy="594360"/>
          </a:xfrm>
          <a:prstGeom prst="rect">
            <a:avLst/>
          </a:prstGeom>
          <a:noFill/>
          <a:ln/>
        </p:spPr>
        <p:txBody>
          <a:bodyPr wrap="square" lIns="0" tIns="0" rIns="0" bIns="0" rtlCol="0" anchor="t"/>
          <a:lstStyle/>
          <a:p>
            <a:pPr indent="0" marL="0">
              <a:buNone/>
            </a:pPr>
            <a:r>
              <a:rPr lang="en-US" sz="1200" b="1" dirty="0">
                <a:solidFill>
                  <a:srgbClr val="1A211D"/>
                </a:solidFill>
                <a:latin typeface="Arial" pitchFamily="34" charset="0"/>
                <a:ea typeface="Arial" pitchFamily="34" charset="-122"/>
                <a:cs typeface="Arial" pitchFamily="34" charset="-120"/>
              </a:rPr>
              <a:t>Lietuvos Respublikos Konstitucija</a:t>
            </a:r>
            <a:endParaRPr lang="en-US" sz="1200" dirty="0"/>
          </a:p>
        </p:txBody>
      </p:sp>
      <p:sp>
        <p:nvSpPr>
          <p:cNvPr id="14" name="Text 12"/>
          <p:cNvSpPr txBox="1"/>
          <p:nvPr/>
        </p:nvSpPr>
        <p:spPr>
          <a:xfrm>
            <a:off x="3383280" y="4745736"/>
            <a:ext cx="8046720" cy="1188720"/>
          </a:xfrm>
          <a:prstGeom prst="rect">
            <a:avLst/>
          </a:prstGeom>
          <a:noFill/>
          <a:ln/>
        </p:spPr>
        <p:txBody>
          <a:bodyPr wrap="square" lIns="0" tIns="0" rIns="0" bIns="0" rtlCol="0" anchor="t"/>
          <a:lstStyle/>
          <a:p>
            <a:pPr indent="0" marL="0">
              <a:lnSpc>
                <a:spcPct val="108000"/>
              </a:lnSpc>
              <a:buNone/>
            </a:pPr>
            <a:r>
              <a:rPr lang="en-US" sz="1800" i="1" dirty="0">
                <a:solidFill>
                  <a:srgbClr val="1A211D"/>
                </a:solidFill>
                <a:latin typeface="Georgia" pitchFamily="34" charset="0"/>
                <a:ea typeface="Georgia" pitchFamily="34" charset="-122"/>
                <a:cs typeface="Georgia" pitchFamily="34" charset="-120"/>
              </a:rPr>
              <a:t>„Lietuvos valstybė yra nepriklausoma demokratinė respublika.“ (1 str.) „Suverenitetas priklauso Tautai.“ (2 str.)</a:t>
            </a:r>
            <a:endParaRPr lang="en-US" sz="18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9AA19C"/>
                </a:solidFill>
                <a:latin typeface="Courier New"/>
                <a:ea typeface="Courier New"/>
                <a:cs typeface="Courier New"/>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SUGRĮŽIMAS PO 77 METŲ</a:t>
            </a:r>
            <a:endParaRPr lang="en-US" sz="4400" dirty="0"/>
          </a:p>
        </p:txBody>
      </p:sp>
      <p:sp>
        <p:nvSpPr>
          <p:cNvPr id="3" name="Shape 1"/>
          <p:cNvSpPr/>
          <p:nvPr/>
        </p:nvSpPr>
        <p:spPr>
          <a:xfrm>
            <a:off x="548640" y="1463040"/>
            <a:ext cx="3520440" cy="2560320"/>
          </a:xfrm>
          <a:prstGeom prst="roundRect">
            <a:avLst>
              <a:gd name="adj" fmla="val 6429"/>
            </a:avLst>
          </a:prstGeom>
          <a:solidFill>
            <a:srgbClr val="1A211D"/>
          </a:solidFill>
          <a:ln w="12700">
            <a:solidFill>
              <a:srgbClr val="1A211D"/>
            </a:solidFill>
            <a:prstDash val="solid"/>
          </a:ln>
        </p:spPr>
      </p:sp>
      <p:sp>
        <p:nvSpPr>
          <p:cNvPr id="4" name="Text 2"/>
          <p:cNvSpPr txBox="1"/>
          <p:nvPr/>
        </p:nvSpPr>
        <p:spPr>
          <a:xfrm>
            <a:off x="822960" y="1691640"/>
            <a:ext cx="3017520" cy="777240"/>
          </a:xfrm>
          <a:prstGeom prst="rect">
            <a:avLst/>
          </a:prstGeom>
          <a:noFill/>
          <a:ln/>
        </p:spPr>
        <p:txBody>
          <a:bodyPr wrap="square" lIns="0" tIns="0" rIns="0" bIns="0" rtlCol="0" anchor="t"/>
          <a:lstStyle/>
          <a:p>
            <a:pPr indent="0" marL="0">
              <a:buNone/>
            </a:pPr>
            <a:r>
              <a:rPr lang="en-US" sz="3800" dirty="0">
                <a:solidFill>
                  <a:srgbClr val="FFFFFF"/>
                </a:solidFill>
                <a:latin typeface="Impact" pitchFamily="34" charset="0"/>
                <a:ea typeface="Impact" pitchFamily="34" charset="-122"/>
                <a:cs typeface="Impact" pitchFamily="34" charset="-120"/>
              </a:rPr>
              <a:t>1946 07 02</a:t>
            </a:r>
            <a:endParaRPr lang="en-US" sz="3800" dirty="0"/>
          </a:p>
        </p:txBody>
      </p:sp>
      <p:sp>
        <p:nvSpPr>
          <p:cNvPr id="5" name="Text 3"/>
          <p:cNvSpPr txBox="1"/>
          <p:nvPr/>
        </p:nvSpPr>
        <p:spPr>
          <a:xfrm>
            <a:off x="822960" y="2606040"/>
            <a:ext cx="3017520" cy="128016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Žuvo Žaliamiškyje. Kūnas slapta užkastas Leipalingyje</a:t>
            </a:r>
            <a:endParaRPr lang="en-US" sz="1800" dirty="0"/>
          </a:p>
        </p:txBody>
      </p:sp>
      <p:sp>
        <p:nvSpPr>
          <p:cNvPr id="6" name="Shape 4"/>
          <p:cNvSpPr/>
          <p:nvPr/>
        </p:nvSpPr>
        <p:spPr>
          <a:xfrm>
            <a:off x="4297680" y="1463040"/>
            <a:ext cx="3520440" cy="2560320"/>
          </a:xfrm>
          <a:prstGeom prst="roundRect">
            <a:avLst>
              <a:gd name="adj" fmla="val 6429"/>
            </a:avLst>
          </a:prstGeom>
          <a:solidFill>
            <a:srgbClr val="FFCF3A"/>
          </a:solidFill>
          <a:ln w="12700">
            <a:solidFill>
              <a:srgbClr val="FFCF3A"/>
            </a:solidFill>
            <a:prstDash val="solid"/>
          </a:ln>
        </p:spPr>
      </p:sp>
      <p:sp>
        <p:nvSpPr>
          <p:cNvPr id="7" name="Text 5"/>
          <p:cNvSpPr txBox="1"/>
          <p:nvPr/>
        </p:nvSpPr>
        <p:spPr>
          <a:xfrm>
            <a:off x="4572000" y="1691640"/>
            <a:ext cx="3017520" cy="777240"/>
          </a:xfrm>
          <a:prstGeom prst="rect">
            <a:avLst/>
          </a:prstGeom>
          <a:noFill/>
          <a:ln/>
        </p:spPr>
        <p:txBody>
          <a:bodyPr wrap="square" lIns="0" tIns="0" rIns="0" bIns="0" rtlCol="0" anchor="t"/>
          <a:lstStyle/>
          <a:p>
            <a:pPr indent="0" marL="0">
              <a:buNone/>
            </a:pPr>
            <a:r>
              <a:rPr lang="en-US" sz="3800" dirty="0">
                <a:solidFill>
                  <a:srgbClr val="1A211D"/>
                </a:solidFill>
                <a:latin typeface="Impact" pitchFamily="34" charset="0"/>
                <a:ea typeface="Impact" pitchFamily="34" charset="-122"/>
                <a:cs typeface="Impact" pitchFamily="34" charset="-120"/>
              </a:rPr>
              <a:t>2022 10 20</a:t>
            </a:r>
            <a:endParaRPr lang="en-US" sz="3800" dirty="0"/>
          </a:p>
        </p:txBody>
      </p:sp>
      <p:sp>
        <p:nvSpPr>
          <p:cNvPr id="8" name="Text 6"/>
          <p:cNvSpPr txBox="1"/>
          <p:nvPr/>
        </p:nvSpPr>
        <p:spPr>
          <a:xfrm>
            <a:off x="4572000" y="2606040"/>
            <a:ext cx="3017520" cy="1280160"/>
          </a:xfrm>
          <a:prstGeom prst="rect">
            <a:avLst/>
          </a:prstGeom>
          <a:noFill/>
          <a:ln/>
        </p:spPr>
        <p:txBody>
          <a:bodyPr wrap="square" lIns="0" tIns="0" rIns="0" bIns="0" rtlCol="0" anchor="t"/>
          <a:lstStyle/>
          <a:p>
            <a:pPr indent="0" marL="0">
              <a:buNone/>
            </a:pPr>
            <a:r>
              <a:rPr lang="en-US" sz="1800" b="1" dirty="0">
                <a:solidFill>
                  <a:srgbClr val="1A211D"/>
                </a:solidFill>
                <a:latin typeface="Arial" pitchFamily="34" charset="0"/>
                <a:ea typeface="Arial" pitchFamily="34" charset="-122"/>
                <a:cs typeface="Arial" pitchFamily="34" charset="-120"/>
              </a:rPr>
              <a:t>Istorikai rado palaikus Leipalingyje</a:t>
            </a:r>
            <a:endParaRPr lang="en-US" sz="1800" dirty="0"/>
          </a:p>
        </p:txBody>
      </p:sp>
      <p:sp>
        <p:nvSpPr>
          <p:cNvPr id="9" name="Shape 7"/>
          <p:cNvSpPr/>
          <p:nvPr/>
        </p:nvSpPr>
        <p:spPr>
          <a:xfrm>
            <a:off x="8046720" y="1463040"/>
            <a:ext cx="3520440" cy="2560320"/>
          </a:xfrm>
          <a:prstGeom prst="roundRect">
            <a:avLst>
              <a:gd name="adj" fmla="val 6429"/>
            </a:avLst>
          </a:prstGeom>
          <a:solidFill>
            <a:srgbClr val="FF4F3A"/>
          </a:solidFill>
          <a:ln w="12700">
            <a:solidFill>
              <a:srgbClr val="FF4F3A"/>
            </a:solidFill>
            <a:prstDash val="solid"/>
          </a:ln>
        </p:spPr>
      </p:sp>
      <p:sp>
        <p:nvSpPr>
          <p:cNvPr id="10" name="Text 8"/>
          <p:cNvSpPr txBox="1"/>
          <p:nvPr/>
        </p:nvSpPr>
        <p:spPr>
          <a:xfrm>
            <a:off x="8321040" y="1691640"/>
            <a:ext cx="3017520" cy="777240"/>
          </a:xfrm>
          <a:prstGeom prst="rect">
            <a:avLst/>
          </a:prstGeom>
          <a:noFill/>
          <a:ln/>
        </p:spPr>
        <p:txBody>
          <a:bodyPr wrap="square" lIns="0" tIns="0" rIns="0" bIns="0" rtlCol="0" anchor="t"/>
          <a:lstStyle/>
          <a:p>
            <a:pPr indent="0" marL="0">
              <a:buNone/>
            </a:pPr>
            <a:r>
              <a:rPr lang="en-US" sz="3800" dirty="0">
                <a:solidFill>
                  <a:srgbClr val="FFFFFF"/>
                </a:solidFill>
                <a:latin typeface="Impact" pitchFamily="34" charset="0"/>
                <a:ea typeface="Impact" pitchFamily="34" charset="-122"/>
                <a:cs typeface="Impact" pitchFamily="34" charset="-120"/>
              </a:rPr>
              <a:t>2023 10 21</a:t>
            </a:r>
            <a:endParaRPr lang="en-US" sz="3800" dirty="0"/>
          </a:p>
        </p:txBody>
      </p:sp>
      <p:sp>
        <p:nvSpPr>
          <p:cNvPr id="11" name="Text 9"/>
          <p:cNvSpPr txBox="1"/>
          <p:nvPr/>
        </p:nvSpPr>
        <p:spPr>
          <a:xfrm>
            <a:off x="8321040" y="2606040"/>
            <a:ext cx="3017520" cy="128016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Palaidotas Antakalnio kapinėse, Vilniuje</a:t>
            </a:r>
            <a:endParaRPr lang="en-US" sz="1800" dirty="0"/>
          </a:p>
        </p:txBody>
      </p:sp>
      <p:sp>
        <p:nvSpPr>
          <p:cNvPr id="12" name="Shape 10"/>
          <p:cNvSpPr/>
          <p:nvPr/>
        </p:nvSpPr>
        <p:spPr>
          <a:xfrm>
            <a:off x="548640" y="4297680"/>
            <a:ext cx="11064240" cy="1828800"/>
          </a:xfrm>
          <a:prstGeom prst="roundRect">
            <a:avLst>
              <a:gd name="adj" fmla="val 9000"/>
            </a:avLst>
          </a:prstGeom>
          <a:solidFill>
            <a:srgbClr val="F6F3EC"/>
          </a:solidFill>
          <a:ln w="12700">
            <a:solidFill>
              <a:srgbClr val="F6F3EC"/>
            </a:solidFill>
            <a:prstDash val="solid"/>
          </a:ln>
        </p:spPr>
      </p:sp>
      <p:sp>
        <p:nvSpPr>
          <p:cNvPr id="13" name="Text 11"/>
          <p:cNvSpPr txBox="1"/>
          <p:nvPr/>
        </p:nvSpPr>
        <p:spPr>
          <a:xfrm>
            <a:off x="868680" y="4480560"/>
            <a:ext cx="10058400" cy="292608"/>
          </a:xfrm>
          <a:prstGeom prst="rect">
            <a:avLst/>
          </a:prstGeom>
          <a:noFill/>
          <a:ln/>
        </p:spPr>
        <p:txBody>
          <a:bodyPr wrap="square" lIns="0" tIns="0" rIns="0" bIns="0" rtlCol="0" anchor="t"/>
          <a:lstStyle/>
          <a:p>
            <a:pPr indent="0" marL="0">
              <a:buNone/>
            </a:pPr>
            <a:r>
              <a:rPr lang="en-US" sz="1200" b="1" spc="120" kern="0" dirty="0">
                <a:solidFill>
                  <a:srgbClr val="FF4F3A"/>
                </a:solidFill>
                <a:latin typeface="Courier New" pitchFamily="34" charset="0"/>
                <a:ea typeface="Courier New" pitchFamily="34" charset="-122"/>
                <a:cs typeface="Courier New" pitchFamily="34" charset="-120"/>
              </a:rPr>
              <a:t>PASKUTINIAI ŽODŽIAI, LIUDININKŲ PERPASAKOTI</a:t>
            </a:r>
            <a:endParaRPr lang="en-US" sz="1200" dirty="0"/>
          </a:p>
        </p:txBody>
      </p:sp>
      <p:sp>
        <p:nvSpPr>
          <p:cNvPr id="14" name="Text 12"/>
          <p:cNvSpPr txBox="1"/>
          <p:nvPr/>
        </p:nvSpPr>
        <p:spPr>
          <a:xfrm>
            <a:off x="868680" y="4846320"/>
            <a:ext cx="10424160" cy="1097280"/>
          </a:xfrm>
          <a:prstGeom prst="rect">
            <a:avLst/>
          </a:prstGeom>
          <a:noFill/>
          <a:ln/>
        </p:spPr>
        <p:txBody>
          <a:bodyPr wrap="square" lIns="0" tIns="0" rIns="0" bIns="0" rtlCol="0" anchor="t"/>
          <a:lstStyle/>
          <a:p>
            <a:pPr indent="0" marL="0">
              <a:lnSpc>
                <a:spcPct val="108000"/>
              </a:lnSpc>
              <a:buNone/>
            </a:pPr>
            <a:r>
              <a:rPr lang="en-US" sz="3200" i="1" dirty="0">
                <a:solidFill>
                  <a:srgbClr val="1A211D"/>
                </a:solidFill>
                <a:latin typeface="Georgia" pitchFamily="34" charset="0"/>
                <a:ea typeface="Georgia" pitchFamily="34" charset="-122"/>
                <a:cs typeface="Georgia" pitchFamily="34" charset="-120"/>
              </a:rPr>
              <a:t>Pasakė tikįs, kad Lietuva bus laisva.</a:t>
            </a:r>
            <a:endParaRPr lang="en-US" sz="32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3E4E42"/>
                </a:solidFill>
                <a:latin typeface="Courier New"/>
                <a:ea typeface="Courier New"/>
                <a:cs typeface="Courier New"/>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914400"/>
          </a:xfrm>
          <a:prstGeom prst="rect">
            <a:avLst/>
          </a:prstGeom>
          <a:noFill/>
          <a:ln/>
        </p:spPr>
        <p:txBody>
          <a:bodyPr wrap="square" lIns="0" tIns="0" rIns="0" bIns="0" rtlCol="0" anchor="t"/>
          <a:lstStyle/>
          <a:p>
            <a:pPr algn="l" indent="0" marL="0">
              <a:buNone/>
            </a:pPr>
            <a:r>
              <a:rPr lang="en-US" sz="4400" dirty="0">
                <a:solidFill>
                  <a:srgbClr val="1A211D"/>
                </a:solidFill>
                <a:latin typeface="Impact" pitchFamily="34" charset="0"/>
                <a:ea typeface="Impact" pitchFamily="34" charset="-122"/>
                <a:cs typeface="Impact" pitchFamily="34" charset="-120"/>
              </a:rPr>
              <a:t>IŠĖJIMO KORTELĖ 3-2-1</a:t>
            </a:r>
            <a:endParaRPr lang="en-US" sz="4400" dirty="0"/>
          </a:p>
        </p:txBody>
      </p:sp>
      <p:pic>
        <p:nvPicPr>
          <p:cNvPr id="3" name="Image 0" descr="preencoded.png">    </p:cNvPr>
          <p:cNvPicPr>
            <a:picLocks noChangeAspect="1"/>
          </p:cNvPicPr>
          <p:nvPr/>
        </p:nvPicPr>
        <p:blipFill>
          <a:blip r:embed="rId1"/>
          <a:stretch>
            <a:fillRect/>
          </a:stretch>
        </p:blipFill>
        <p:spPr>
          <a:xfrm>
            <a:off x="548640" y="1417320"/>
            <a:ext cx="566928" cy="566928"/>
          </a:xfrm>
          <a:prstGeom prst="rect">
            <a:avLst/>
          </a:prstGeom>
        </p:spPr>
      </p:pic>
      <p:sp>
        <p:nvSpPr>
          <p:cNvPr id="4" name="Shape 1"/>
          <p:cNvSpPr/>
          <p:nvPr/>
        </p:nvSpPr>
        <p:spPr>
          <a:xfrm>
            <a:off x="1280160" y="1508760"/>
            <a:ext cx="1344168" cy="384048"/>
          </a:xfrm>
          <a:prstGeom prst="roundRect">
            <a:avLst>
              <a:gd name="adj" fmla="val 42857"/>
            </a:avLst>
          </a:prstGeom>
          <a:solidFill>
            <a:srgbClr val="1A211D"/>
          </a:solidFill>
          <a:ln w="12700">
            <a:solidFill>
              <a:srgbClr val="1A211D"/>
            </a:solidFill>
            <a:prstDash val="solid"/>
          </a:ln>
        </p:spPr>
      </p:sp>
      <p:sp>
        <p:nvSpPr>
          <p:cNvPr id="5" name="Text 2"/>
          <p:cNvSpPr txBox="1"/>
          <p:nvPr/>
        </p:nvSpPr>
        <p:spPr>
          <a:xfrm>
            <a:off x="1280160" y="1508760"/>
            <a:ext cx="1344168" cy="384048"/>
          </a:xfrm>
          <a:prstGeom prst="rect">
            <a:avLst/>
          </a:prstGeom>
          <a:noFill/>
          <a:ln/>
        </p:spPr>
        <p:txBody>
          <a:bodyPr wrap="square" lIns="0" tIns="0" rIns="0" bIns="0" rtlCol="0" anchor="ctr"/>
          <a:lstStyle/>
          <a:p>
            <a:pPr algn="ctr" indent="0" marL="0">
              <a:buNone/>
            </a:pPr>
            <a:r>
              <a:rPr lang="en-US" sz="1200" b="1" spc="100" kern="0" dirty="0">
                <a:solidFill>
                  <a:srgbClr val="FFCF3A"/>
                </a:solidFill>
                <a:latin typeface="Courier New" pitchFamily="34" charset="0"/>
                <a:ea typeface="Courier New" pitchFamily="34" charset="-122"/>
                <a:cs typeface="Courier New" pitchFamily="34" charset="-120"/>
              </a:rPr>
              <a:t>UŽDUOTIS 7</a:t>
            </a:r>
            <a:endParaRPr lang="en-US" sz="1200" dirty="0"/>
          </a:p>
        </p:txBody>
      </p:sp>
      <p:sp>
        <p:nvSpPr>
          <p:cNvPr id="6" name="Text 3"/>
          <p:cNvSpPr txBox="1"/>
          <p:nvPr/>
        </p:nvSpPr>
        <p:spPr>
          <a:xfrm>
            <a:off x="3063240" y="1508760"/>
            <a:ext cx="6400800" cy="384048"/>
          </a:xfrm>
          <a:prstGeom prst="rect">
            <a:avLst/>
          </a:prstGeom>
          <a:noFill/>
          <a:ln/>
        </p:spPr>
        <p:txBody>
          <a:bodyPr wrap="square" lIns="0" tIns="0" rIns="0" bIns="0" rtlCol="0" anchor="ctr"/>
          <a:lstStyle/>
          <a:p>
            <a:pPr indent="0" marL="0">
              <a:buNone/>
            </a:pPr>
            <a:r>
              <a:rPr lang="en-US" sz="1200" b="1" spc="100" kern="0" dirty="0">
                <a:solidFill>
                  <a:srgbClr val="1A211D"/>
                </a:solidFill>
                <a:latin typeface="Courier New" pitchFamily="34" charset="0"/>
                <a:ea typeface="Courier New" pitchFamily="34" charset="-122"/>
                <a:cs typeface="Courier New" pitchFamily="34" charset="-120"/>
              </a:rPr>
              <a:t>KIEKVIENAS · 2 MIN.</a:t>
            </a:r>
            <a:endParaRPr lang="en-US" sz="1200" dirty="0"/>
          </a:p>
        </p:txBody>
      </p:sp>
      <p:sp>
        <p:nvSpPr>
          <p:cNvPr id="7" name="Shape 4"/>
          <p:cNvSpPr/>
          <p:nvPr/>
        </p:nvSpPr>
        <p:spPr>
          <a:xfrm>
            <a:off x="548640" y="2240280"/>
            <a:ext cx="3520440" cy="3886200"/>
          </a:xfrm>
          <a:prstGeom prst="roundRect">
            <a:avLst>
              <a:gd name="adj" fmla="val 4675"/>
            </a:avLst>
          </a:prstGeom>
          <a:solidFill>
            <a:srgbClr val="FFFFFF"/>
          </a:solidFill>
          <a:ln w="12700">
            <a:solidFill>
              <a:srgbClr val="FFFFFF"/>
            </a:solidFill>
            <a:prstDash val="solid"/>
          </a:ln>
        </p:spPr>
      </p:sp>
      <p:sp>
        <p:nvSpPr>
          <p:cNvPr id="8" name="Text 5"/>
          <p:cNvSpPr txBox="1"/>
          <p:nvPr/>
        </p:nvSpPr>
        <p:spPr>
          <a:xfrm>
            <a:off x="822960" y="2331720"/>
            <a:ext cx="3017520" cy="1371600"/>
          </a:xfrm>
          <a:prstGeom prst="rect">
            <a:avLst/>
          </a:prstGeom>
          <a:noFill/>
          <a:ln/>
        </p:spPr>
        <p:txBody>
          <a:bodyPr wrap="square" lIns="0" tIns="0" rIns="0" bIns="0" rtlCol="0" anchor="t"/>
          <a:lstStyle/>
          <a:p>
            <a:pPr indent="0" marL="0">
              <a:buNone/>
            </a:pPr>
            <a:r>
              <a:rPr lang="en-US" sz="9600" dirty="0">
                <a:solidFill>
                  <a:srgbClr val="FF4F3A"/>
                </a:solidFill>
                <a:latin typeface="Impact" pitchFamily="34" charset="0"/>
                <a:ea typeface="Impact" pitchFamily="34" charset="-122"/>
                <a:cs typeface="Impact" pitchFamily="34" charset="-120"/>
              </a:rPr>
              <a:t>3</a:t>
            </a:r>
            <a:endParaRPr lang="en-US" sz="9600" dirty="0"/>
          </a:p>
        </p:txBody>
      </p:sp>
      <p:sp>
        <p:nvSpPr>
          <p:cNvPr id="9" name="Text 6"/>
          <p:cNvSpPr txBox="1"/>
          <p:nvPr/>
        </p:nvSpPr>
        <p:spPr>
          <a:xfrm>
            <a:off x="822960" y="3749040"/>
            <a:ext cx="3017520" cy="594360"/>
          </a:xfrm>
          <a:prstGeom prst="rect">
            <a:avLst/>
          </a:prstGeom>
          <a:noFill/>
          <a:ln/>
        </p:spPr>
        <p:txBody>
          <a:bodyPr wrap="square" lIns="0" tIns="0" rIns="0" bIns="0" rtlCol="0" anchor="t"/>
          <a:lstStyle/>
          <a:p>
            <a:pPr indent="0" marL="0">
              <a:buNone/>
            </a:pPr>
            <a:r>
              <a:rPr lang="en-US" sz="3000" dirty="0">
                <a:solidFill>
                  <a:srgbClr val="1A211D"/>
                </a:solidFill>
                <a:latin typeface="Impact" pitchFamily="34" charset="0"/>
                <a:ea typeface="Impact" pitchFamily="34" charset="-122"/>
                <a:cs typeface="Impact" pitchFamily="34" charset="-120"/>
              </a:rPr>
              <a:t>DATOS</a:t>
            </a:r>
            <a:endParaRPr lang="en-US" sz="3000" dirty="0"/>
          </a:p>
        </p:txBody>
      </p:sp>
      <p:sp>
        <p:nvSpPr>
          <p:cNvPr id="10" name="Text 7"/>
          <p:cNvSpPr txBox="1"/>
          <p:nvPr/>
        </p:nvSpPr>
        <p:spPr>
          <a:xfrm>
            <a:off x="822960" y="4389120"/>
            <a:ext cx="3017520" cy="822960"/>
          </a:xfrm>
          <a:prstGeom prst="rect">
            <a:avLst/>
          </a:prstGeom>
          <a:noFill/>
          <a:ln/>
        </p:spPr>
        <p:txBody>
          <a:bodyPr wrap="square" lIns="0" tIns="0" rIns="0" bIns="0" rtlCol="0" anchor="t"/>
          <a:lstStyle/>
          <a:p>
            <a:pPr indent="0" marL="0">
              <a:buNone/>
            </a:pPr>
            <a:r>
              <a:rPr lang="en-US" sz="1700" dirty="0">
                <a:solidFill>
                  <a:srgbClr val="1A211D"/>
                </a:solidFill>
                <a:latin typeface="Arial" pitchFamily="34" charset="0"/>
                <a:ea typeface="Arial" pitchFamily="34" charset="-122"/>
                <a:cs typeface="Arial" pitchFamily="34" charset="-120"/>
              </a:rPr>
              <a:t>kurias svarbu atsiminti</a:t>
            </a:r>
            <a:endParaRPr lang="en-US" sz="1700" dirty="0"/>
          </a:p>
        </p:txBody>
      </p:sp>
      <p:sp>
        <p:nvSpPr>
          <p:cNvPr id="11" name="Shape 8"/>
          <p:cNvSpPr/>
          <p:nvPr/>
        </p:nvSpPr>
        <p:spPr>
          <a:xfrm>
            <a:off x="4297680" y="2240280"/>
            <a:ext cx="3520440" cy="3886200"/>
          </a:xfrm>
          <a:prstGeom prst="roundRect">
            <a:avLst>
              <a:gd name="adj" fmla="val 4675"/>
            </a:avLst>
          </a:prstGeom>
          <a:solidFill>
            <a:srgbClr val="FFFFFF"/>
          </a:solidFill>
          <a:ln w="12700">
            <a:solidFill>
              <a:srgbClr val="FFFFFF"/>
            </a:solidFill>
            <a:prstDash val="solid"/>
          </a:ln>
        </p:spPr>
      </p:sp>
      <p:sp>
        <p:nvSpPr>
          <p:cNvPr id="12" name="Text 9"/>
          <p:cNvSpPr txBox="1"/>
          <p:nvPr/>
        </p:nvSpPr>
        <p:spPr>
          <a:xfrm>
            <a:off x="4572000" y="2331720"/>
            <a:ext cx="3017520" cy="1371600"/>
          </a:xfrm>
          <a:prstGeom prst="rect">
            <a:avLst/>
          </a:prstGeom>
          <a:noFill/>
          <a:ln/>
        </p:spPr>
        <p:txBody>
          <a:bodyPr wrap="square" lIns="0" tIns="0" rIns="0" bIns="0" rtlCol="0" anchor="t"/>
          <a:lstStyle/>
          <a:p>
            <a:pPr indent="0" marL="0">
              <a:buNone/>
            </a:pPr>
            <a:r>
              <a:rPr lang="en-US" sz="9600" dirty="0">
                <a:solidFill>
                  <a:srgbClr val="FF4F3A"/>
                </a:solidFill>
                <a:latin typeface="Impact" pitchFamily="34" charset="0"/>
                <a:ea typeface="Impact" pitchFamily="34" charset="-122"/>
                <a:cs typeface="Impact" pitchFamily="34" charset="-120"/>
              </a:rPr>
              <a:t>2</a:t>
            </a:r>
            <a:endParaRPr lang="en-US" sz="9600" dirty="0"/>
          </a:p>
        </p:txBody>
      </p:sp>
      <p:sp>
        <p:nvSpPr>
          <p:cNvPr id="13" name="Text 10"/>
          <p:cNvSpPr txBox="1"/>
          <p:nvPr/>
        </p:nvSpPr>
        <p:spPr>
          <a:xfrm>
            <a:off x="4572000" y="3749040"/>
            <a:ext cx="3017520" cy="594360"/>
          </a:xfrm>
          <a:prstGeom prst="rect">
            <a:avLst/>
          </a:prstGeom>
          <a:noFill/>
          <a:ln/>
        </p:spPr>
        <p:txBody>
          <a:bodyPr wrap="square" lIns="0" tIns="0" rIns="0" bIns="0" rtlCol="0" anchor="t"/>
          <a:lstStyle/>
          <a:p>
            <a:pPr indent="0" marL="0">
              <a:buNone/>
            </a:pPr>
            <a:r>
              <a:rPr lang="en-US" sz="3000" dirty="0">
                <a:solidFill>
                  <a:srgbClr val="1A211D"/>
                </a:solidFill>
                <a:latin typeface="Impact" pitchFamily="34" charset="0"/>
                <a:ea typeface="Impact" pitchFamily="34" charset="-122"/>
                <a:cs typeface="Impact" pitchFamily="34" charset="-120"/>
              </a:rPr>
              <a:t>PRIEŽASTYS</a:t>
            </a:r>
            <a:endParaRPr lang="en-US" sz="3000" dirty="0"/>
          </a:p>
        </p:txBody>
      </p:sp>
      <p:sp>
        <p:nvSpPr>
          <p:cNvPr id="14" name="Text 11"/>
          <p:cNvSpPr txBox="1"/>
          <p:nvPr/>
        </p:nvSpPr>
        <p:spPr>
          <a:xfrm>
            <a:off x="4572000" y="4389120"/>
            <a:ext cx="3017520" cy="822960"/>
          </a:xfrm>
          <a:prstGeom prst="rect">
            <a:avLst/>
          </a:prstGeom>
          <a:noFill/>
          <a:ln/>
        </p:spPr>
        <p:txBody>
          <a:bodyPr wrap="square" lIns="0" tIns="0" rIns="0" bIns="0" rtlCol="0" anchor="t"/>
          <a:lstStyle/>
          <a:p>
            <a:pPr indent="0" marL="0">
              <a:buNone/>
            </a:pPr>
            <a:r>
              <a:rPr lang="en-US" sz="1700" dirty="0">
                <a:solidFill>
                  <a:srgbClr val="1A211D"/>
                </a:solidFill>
                <a:latin typeface="Arial" pitchFamily="34" charset="0"/>
                <a:ea typeface="Arial" pitchFamily="34" charset="-122"/>
                <a:cs typeface="Arial" pitchFamily="34" charset="-120"/>
              </a:rPr>
              <a:t>kodėl žmonės ėjo į mišką</a:t>
            </a:r>
            <a:endParaRPr lang="en-US" sz="1700" dirty="0"/>
          </a:p>
        </p:txBody>
      </p:sp>
      <p:sp>
        <p:nvSpPr>
          <p:cNvPr id="15" name="Shape 12"/>
          <p:cNvSpPr/>
          <p:nvPr/>
        </p:nvSpPr>
        <p:spPr>
          <a:xfrm>
            <a:off x="8046720" y="2240280"/>
            <a:ext cx="3520440" cy="3886200"/>
          </a:xfrm>
          <a:prstGeom prst="roundRect">
            <a:avLst>
              <a:gd name="adj" fmla="val 4675"/>
            </a:avLst>
          </a:prstGeom>
          <a:solidFill>
            <a:srgbClr val="FFFFFF"/>
          </a:solidFill>
          <a:ln w="12700">
            <a:solidFill>
              <a:srgbClr val="FFFFFF"/>
            </a:solidFill>
            <a:prstDash val="solid"/>
          </a:ln>
        </p:spPr>
      </p:sp>
      <p:sp>
        <p:nvSpPr>
          <p:cNvPr id="16" name="Text 13"/>
          <p:cNvSpPr txBox="1"/>
          <p:nvPr/>
        </p:nvSpPr>
        <p:spPr>
          <a:xfrm>
            <a:off x="8321040" y="2331720"/>
            <a:ext cx="3017520" cy="1371600"/>
          </a:xfrm>
          <a:prstGeom prst="rect">
            <a:avLst/>
          </a:prstGeom>
          <a:noFill/>
          <a:ln/>
        </p:spPr>
        <p:txBody>
          <a:bodyPr wrap="square" lIns="0" tIns="0" rIns="0" bIns="0" rtlCol="0" anchor="t"/>
          <a:lstStyle/>
          <a:p>
            <a:pPr indent="0" marL="0">
              <a:buNone/>
            </a:pPr>
            <a:r>
              <a:rPr lang="en-US" sz="9600" dirty="0">
                <a:solidFill>
                  <a:srgbClr val="FF4F3A"/>
                </a:solidFill>
                <a:latin typeface="Impact" pitchFamily="34" charset="0"/>
                <a:ea typeface="Impact" pitchFamily="34" charset="-122"/>
                <a:cs typeface="Impact" pitchFamily="34" charset="-120"/>
              </a:rPr>
              <a:t>1</a:t>
            </a:r>
            <a:endParaRPr lang="en-US" sz="9600" dirty="0"/>
          </a:p>
        </p:txBody>
      </p:sp>
      <p:sp>
        <p:nvSpPr>
          <p:cNvPr id="17" name="Text 14"/>
          <p:cNvSpPr txBox="1"/>
          <p:nvPr/>
        </p:nvSpPr>
        <p:spPr>
          <a:xfrm>
            <a:off x="8321040" y="3749040"/>
            <a:ext cx="3017520" cy="594360"/>
          </a:xfrm>
          <a:prstGeom prst="rect">
            <a:avLst/>
          </a:prstGeom>
          <a:noFill/>
          <a:ln/>
        </p:spPr>
        <p:txBody>
          <a:bodyPr wrap="square" lIns="0" tIns="0" rIns="0" bIns="0" rtlCol="0" anchor="t"/>
          <a:lstStyle/>
          <a:p>
            <a:pPr indent="0" marL="0">
              <a:buNone/>
            </a:pPr>
            <a:r>
              <a:rPr lang="en-US" sz="3000" dirty="0">
                <a:solidFill>
                  <a:srgbClr val="1A211D"/>
                </a:solidFill>
                <a:latin typeface="Impact" pitchFamily="34" charset="0"/>
                <a:ea typeface="Impact" pitchFamily="34" charset="-122"/>
                <a:cs typeface="Impact" pitchFamily="34" charset="-120"/>
              </a:rPr>
              <a:t>SAKINYS</a:t>
            </a:r>
            <a:endParaRPr lang="en-US" sz="3000" dirty="0"/>
          </a:p>
        </p:txBody>
      </p:sp>
      <p:sp>
        <p:nvSpPr>
          <p:cNvPr id="18" name="Text 15"/>
          <p:cNvSpPr txBox="1"/>
          <p:nvPr/>
        </p:nvSpPr>
        <p:spPr>
          <a:xfrm>
            <a:off x="8321040" y="4389120"/>
            <a:ext cx="3017520" cy="822960"/>
          </a:xfrm>
          <a:prstGeom prst="rect">
            <a:avLst/>
          </a:prstGeom>
          <a:noFill/>
          <a:ln/>
        </p:spPr>
        <p:txBody>
          <a:bodyPr wrap="square" lIns="0" tIns="0" rIns="0" bIns="0" rtlCol="0" anchor="t"/>
          <a:lstStyle/>
          <a:p>
            <a:pPr indent="0" marL="0">
              <a:buNone/>
            </a:pPr>
            <a:r>
              <a:rPr lang="en-US" sz="1700" dirty="0">
                <a:solidFill>
                  <a:srgbClr val="1A211D"/>
                </a:solidFill>
                <a:latin typeface="Arial" pitchFamily="34" charset="0"/>
                <a:ea typeface="Arial" pitchFamily="34" charset="-122"/>
                <a:cs typeface="Arial" pitchFamily="34" charset="-120"/>
              </a:rPr>
              <a:t>kodėl žmonės rizikuoja viskuo dėl laisvės?</a:t>
            </a:r>
            <a:endParaRPr lang="en-US" sz="17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1A211D"/>
                </a:solidFill>
                <a:latin typeface="Courier New"/>
                <a:ea typeface="Courier New"/>
                <a:cs typeface="Courier New"/>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Kazimieraitis vaikams">
  <a:themeElements>
    <a:clrScheme name="Kazimieraitis vaikams">
      <a:dk1>
        <a:srgbClr val="1A211D"/>
      </a:dk1>
      <a:lt1>
        <a:srgbClr val="FFFFFF"/>
      </a:lt1>
      <a:dk2>
        <a:srgbClr val="2E3B32"/>
      </a:dk2>
      <a:lt2>
        <a:srgbClr val="EFEAE0"/>
      </a:lt2>
      <a:accent1>
        <a:srgbClr val="FFCF3A"/>
      </a:accent1>
      <a:accent2>
        <a:srgbClr val="FF4F3A"/>
      </a:accent2>
      <a:accent3>
        <a:srgbClr val="2BB673"/>
      </a:accent3>
      <a:accent4>
        <a:srgbClr val="3E4E42"/>
      </a:accent4>
      <a:accent5>
        <a:srgbClr val="9AA19C"/>
      </a:accent5>
      <a:accent6>
        <a:srgbClr val="E4DCCD"/>
      </a:accent6>
      <a:hlink>
        <a:srgbClr val="8A6A00"/>
      </a:hlink>
      <a:folHlink>
        <a:srgbClr val="3E4E42"/>
      </a:folHlink>
    </a:clrScheme>
    <a:fontScheme name="Kazimieraitis vaikams">
      <a:majorFont>
        <a:latin typeface="Impac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kazimieraitis.lt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Juozas Vitkus-Kazimieraitis. Šventinė pamoka 5–8 kl.</dc:title>
  <dc:subject>PptxGenJS Presentation</dc:subject>
  <dc:creator>Kazimieraičio muziejus</dc:creator>
  <cp:lastModifiedBy>Kazimieraičio muziejus</cp:lastModifiedBy>
  <cp:revision>1</cp:revision>
  <dcterms:created xsi:type="dcterms:W3CDTF">2026-11-06T09:44:05Z</dcterms:created>
  <dcterms:modified xsi:type="dcterms:W3CDTF">2026-11-06T09:44:05Z</dcterms:modified>
</cp:coreProperties>
</file>