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1 min.
SAKYKITE: Šiandien nagrinėsime vieną sunkiausių Lietuvos istorijos klausimų. Ne tik „kas ir kada“, bet „kodėl“ ir „ar buvo verta“. Atsakymo ieškosime per Juozo Vitkaus-Kazimieraičio, vieno pirmųjų partizanų vadų, sprendimus – ir per šaltinius, kuriuos jis paliko.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Pamoka prasideda nuo jūsų nuomonės. 1944 m. Lietuvą vėl užėmė supervalstybė, kuri netrukus laimėjo karą prieš nacistinę Vokietiją. Vakarai į pagalbą neatėjo. Ar tokiomis sąlygomis buvo verta kovoti su ginklu? Atsistokite prie to klasės kampo, kuris atitinka jūsų nuomonę. Pamokos pabaigoje balsuosime dar kartą.
KLAUSKITE: Paklauskite po vieną mokinį iš kiekvieno kampo: kodėl čia stovite?
PATARIMAS: Užsirašykite balsų pasiskirstymą lentos kampe – palyginsite pabaigoje (16 skaidrė). Svarbu: čia nėra teisingo atsakymo; vertinamas argumentas.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4 min.
SAKYKITE: Pirma – mastas. 1944–1953 m. su ginklu kovojo apie 50 000 žmonių, o su ryšininkais ir rėmėjais – apie 100 000. Žuvo apie 20 000. Ištremta daugiau kaip 132 000. Palyginkite su kaimynais: Lietuvoje kova buvo atkakliausia ir geriausiai organizuota iš visų Baltijos šalių.
KLAUSKITE: Kodėl skirtingi šaltiniai pateikia skirtingus žuvusiųjų skaičius? Pvz., apie 20 000 (sovietų VRM duomenys) ir 7 890 (istoriko A. Anušausko skaičiavimas 1946–1953 m.).
LAUKIAMI ATSAKYMAI: Skiriasi laikotarpiai (1944–1953 ar 1946–1953), šaltiniai ir tai, ką įskaičiuoja: sovietų ataskaitose „banditais“ dažnai užrašydavo ir nužudytus civilius – VLE nurodo, kad tokių galėjo būti 30–50 %. Skaičius visada reikia tikrinti: kas skaičiavo, ką ir kodėl.
PATARIMAS: Šaltiniai: VLE „Lietuvos pasipriešinimas sovietiniam okupaciniam režimui“; KAM „Karas po karo“ (2018); Latvija ir Estija – P. Kaasik, I. Dreimane („Genocidas ir rezistencija“).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Partizanų karą istorikai skirsto į tris etapus. Pirmasis – iki 1946 m. vasaros: dideli būriai, atviri mūšiai, viltis, kad Vakarai greitai padės. Antrasis – iki 1948 m. vidurio: mažesni būriai, bunkeriai, vienijamos apygardos. Trečiasis – nuo 1949 m.: visos Lietuvos vadovybė LLKS, Deklaracija, bet partizanų vis mažiau. Kazimieraitis veikė pirmajame etape ir žuvo jo pabaigoje. Būtent tada buvo sukurta tai, ką vėliau perėmė LLKS.
KLAUSKITE: Kodėl pirmajame etape žuvo tiek daug partizanų? Ką jo pavyzdys rodo apie perėjimą į antrąjį etapą?
LAUKIAMI ATSAKYMAI: Atviri mūšiai su reguliariąja kariuomene; neturėjo patirties. Jis vienas pirmųjų liepė neprovokuoti kautynių be reikalo, reikalavo ataskaitos už kiekvieną žuvusį – siekė, kad kova būtų organizuota ir tausotų žmones.
PATARIMAS: Periodizacija pagal VLE. 10 kl. (28.4.1) ir IV g. (30.1.8) programos.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1944 m. liepą Juozas Vitkus – 42 metų pulkininkas leitenantas, inžinierius, studijavęs Belgijoje, mokantis penkias kalbas. Jis galėjo pasitraukti į Vakarus, kaip brolis, ir gyventi saugiai. Perskaitykime du šaltinius.
KLAUSKITE: Kokius motyvus įvardija šaltiniai? Kurie jų asmeniniai, kurie – pareigos? Kokia abiejų šaltinių prigimtis – kas juos užrašė?
LAUKIAMI ATSAKYMAI: Prisirišimas prie žemės; atsakomybė už žmones, kurie juo pasitikėjo; priesaika; noras parodyti pasauliui, kad tauta nepasidavė. Abu – ne jo paties užrašyti, o liudininkų perpasakoti (brolio ir bendražygio), užrašyti vėliau. Tai atsiminimai, todėl jie gali būti netikslūs.
PATARIMAS: „Nusistatymas“, ne „pasirinkimas“. Šaltiniai: knyga, p. 47 ir 157.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10 min.
SAKYKITE: Keturios grupės – keturios tikros situacijos iš Kazimieraičio vadovavimo. Jūs – štabas. Per 5 minutes priimkite sprendimą ir pasiruoškite jį pagrįsti: kokios vertybės čia susiduria, ką laimite ir ką prarandate. Tada kiekviena grupė per minutę pristato.
KLAUSKITE: Kokios vertybės susiduria jūsų situacijoje? Kuo rizikuojate bet kuriuo atveju?
LAUKIAMI ATSAKYMAI: Registracija: ištikimybė kovai ir šeimos gyvybė. Vokietis: saugumas ir gailestingumas, teisingumas. Kas tinka į būrį: kovos jėga ir jaunų žmonių gyvybės. Dienoraštis: konspiracija ir tiesa istorijai.
PATARIMAS: Kortelės su visu tekstu – darbo lape. Kitoje skaidrėje – ką nusprendė jis. Neatskleiskite anksčiau.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4 min.
SAKYKITE: Štai ką nusprendė Kazimieraitis. Palyginkite su savo sprendimais.
KLAUSKITE: Ar matote dėsningumą jo sprendimuose? Kuris sprendimas jus nustebino labiausiai? Kodėl jis nenorėjo partizanų „vien iš patriotizmo“?
LAUKIAMI ATSAKYMAI: Dėsningumas: jis vengia kraštutinumų, ieško sprendimo, kuris saugo žmogų, bet nepažeidžia kovos tikslo. Trečias sprendimas stebina: jis nenorėjo, kad jauni žmonės aukotųsi be būtinybės – kova buvo paskutinė priemonė tiems, kuriems kito kelio neliko. Tai rodo atsakomybę už kitų gyvybes.
PATARIMAS: Šaltiniai: knyga, p. 116, 165, 222, 265, 278. Galima sieti su etika: deontologija (taisyklė) ir pasekmių etika.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5 min.
SAKYKITE: Brandus požiūris į istoriją neapsiriboja didvyriais. Partizanai turėjo statutus ir teismus, mirtimi baudė išdavikus ir kolaborantus. Vadai baudė ir savuosius: Tauro apygardoje partizanas buvo sušaudytas savo vyrų akivaizdoje už gyventojų mušimą, plėšikavimą ir girtavimą. Kartu istorikai nustatė, kad dalis egzekucijų buvo įvykdyta be teismo sprendimo. Kazimieraičio požiūrį liudija net sovietų tardytojas.
KLAUSKITE: Kodėl partizanams buvo taip svarbu laikytis taisyklių ir teisti savuosius? Ar tai, kad pasitaikė nusikaltimų, paneigia visą kovą? Kodėl vertinga, kad liudijimas apie Kazimieraitį – iš priešo lūpų?
LAUKIAMI ATSAKYMAI: Be gyventojų paramos partizanai neišgyventų; jie laikė save teisėtos valstybės kariuomene, todėl turėjo elgtis kaip kariuomenė, ne kaip gauja. Nusikaltimų pasitaikė, bet tai nepaneigia kovos tikslo – istorikas vertina abu dalykus. Priešo liudijimas vertingas, nes jis nesuinteresuotas girti.
PATARIMAS: Šaltiniai: VLE (statutai, S. Bubino atvejis); L. Mikelevičius, 2013 (Varėnos apskritis); M. Pocius, 2009 (nauji šaltiniai nepatvirtina, kad kova „išsigimė“); knyga, p. 146. Etikos sąsaja: pasipriešinimo etika.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5 min.
SAKYKITE: Kiekvienas šaltinis turi autorių ir tikslą. Sovietų dokumentuose partizanai – „banditai“, jų kova – „banditizmas“. Palyginkime du tos pačios kovos – 1946 m. liepos 2 d. – aprašymus.
KLAUSKITE: Kodėl versijos skiriasi? Kas galėjo būti suinteresuotas? Ką sako žodis „banditai“? Kaip patikrintume, kas tiesa?
LAUKIAMI ATSAKYMAI: Partizanams svarbu, kad vadas krito didvyriškai; saugumui – neparodyti nuostolių. Žodis „banditai“ paverčia politinę kovą kriminaliniu nusikaltimu ir atima jai teisėtumą. Tikrinama lyginant kelis nepriklausomus šaltinius; jei negalime nustatyti, taip ir sakome – „neįrodyta“.
PATARIMAS: Knygoje rašoma: „pistoletu nukovęs (ar sužeidęs?) du kareivius“ – abejoja net autorius. Tai geras pavyzdys mokiniams: istorikas sako „nežinome“, kai šaltiniai nesutaria.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6 min.
SAKYKITE: Trys tekstai, parašyti per 46 metus. 1946 m. – Kazimieraičio parengta partizanų vadų Deklaracija; ji išliko tik išversta į rusų kalbą saugumo archyve. 1949 m. – LLKS Tarybos Deklaracija, kurią pasirašė aštuoni vadai Minaičių bunkeryje. 1992 m. – dabartinė Konstitucija. Raskite, kas juose sutampa ir kas skiriasi.
KLAUSKITE: Kas sutampa? Kodėl miške besislapstantiems žmonėms buvo svarbu rašyti apie demokratiją ir rinkimus? Ką reiškia, kad 1999 m. Seimas Deklaraciją pripažino valstybės teisės aktu?
LAUKIAMI ATSAKYMAI: Sutampa: demokratinė respublika, valdžia (suverenitetas) priklauso tautai. Partizanai kovojo ne tik prieš okupantą, bet ir už konkrečią valstybę – laisvą ir demokratinę, ne už diktatūrą. 1999 m. įstatymas reiškia, kad Lietuvos valstybė nenutrūko 1940–1990 m. – ją atstovavo LLKS. Tai valstybingumo tęstinumas.
PATARIMAS: IV g. programa 30.1.9 – valstybingumas be valstybės. Visas 1949 m. Deklaracijos tekstas: partizanai.org. Darbo lape – lyginamoji lentelė.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Slapyvardis saugojo žmogų ir jo šeimą, bet kartu buvo žinia. Istorikai ištyrė 935 partizanų slapyvardžius. Vyrauja gamta ir istorija – ypač LDK kunigaikščiai. 1949 m. LLKS netgi nutarė drausti „neestetiškus ir lietuviškai dvasiai nepriimtinus“ slapyvardžius. Pažiūrėkite į šešis atvejus. Kurie paaiškinimai yra faktai, o kurie – tik spėjimai?
KLAUSKITE: Kodėl paaiškinimų tiek mažai? Kodėl Dzūkas – rizikingas slapyvardis? Kodėl kunigas galėjo pasivadinti Elyte? Kodėl vadovybei rūpėjo slapyvardžių „estetika“?
LAUKIAMI ATSAKYMAI: Partizanai savo pasirinkimų neaiškino raštu – tai būtų pavojinga. Dzūkas nurodo kraštą. Elytė gali klaidinti perimtų raštų skaitytoją – bet tai hipotezė, ne faktas. Rūpėjo estetika, nes partizanai laikė save valstybės kariuomene, o slapyvardis buvo jos veidas.
PATARIMAS: Šaltiniai: G. Paskočiumaitė, AHUK XL (2020); V. Vaitkevičius (2018); VLE; knyga, p. 145–146, 155. Kazimieraitis: priesaga -aitis – „kieno nors sūnus“.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Sukurkite sau slapyvardį. Ne bet kokį: jis turi atlikti dvi priešingas užduotis – saugoti tave ir kartu pasakyti, kas tau svarbu. Parašykite jį ir paaiškinkite dviem sakiniais: kokią vertybę jis neša ir kodėl jis neišduos jūsų. Tada suolo draugas tampa saugumo tardytoju: ką jis gali sužinoti iš jūsų slapyvardžio?
KLAUSKITE: Kas sukūrė slapyvardį, kuris sako daug, bet neišduoda nieko?
LAUKIAMI ATSAKYMAI: Geri pavyzdžiai sujungia simbolį ir neutralumą (pvz., „Šaltinis – iš jo semiasi kiti, o jis pats slypi po žeme“).
PATARIMAS: Sąsaja su šiandiena: slapyvardžiai internete, skaitmeninis pėdsakas. Ką apie jus atskleidžia jūsų prisijungimo vardai?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Pasipriešinimas – ne tik ginklas. Kazimieraitis leido laikraštį, 1945 m. ragino boikotuoti sovietų rinkimus: „ne vienam lietuviui neinant balsuoti“. Tai neginkluotas pasipriešinimas. O šiandien Konstitucijos 3 straipsnis kiekvienam piliečiui suteikia teisę priešintis tiems, kas kėsinasi į valstybės nepriklausomybę.
KLAUSKITE: Kokios neginkluoto pasipriešinimo formos buvo galimos tada? Kokios galimos šiandien – ir kokios yra teisėtos? Ką kiekvienas iš jūsų galėtų padaryti, kad valstybė būtų atspari?
LAUKIAMI ATSAKYMAI: Tada: spauda, rinkimų boikotas, sovietinių švenčių ignoravimas, tikėjimo išlaikymas, atmintis. Šiandien: informacinis atsparumas (netikrų naujienų atpažinimas), savanorystė, Šaulių sąjunga, pirmoji pagalba, pilietinis aktyvumas, rinkimai. Svarbu: Konstitucija kalba apie priešinimąsi prievartai prieš valstybę, ne apie nesutikimą su valdžios sprendimais.
PATARIMAS: Pilietiškumo pagrindai 9–10 kl.: neginkluotas pasipriešinimas, krašto gynyba. Kalbėkite neutraliai, venkite politinių vertinimų.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2 min.
SAKYKITE: Okupantai slėpė partizanų vadų palaikus, kad neliktų kapų. Atkurta valstybė juos ieško ir pagerbia. 2009 m. Seimas pripažino Joną Žemaitį-Vytautą Lietuvos valstybės vadovu. 2018 m. rasti ir valstybinėmis laidotuvėmis palaidoti Adolfo Ramanausko-Vanago palaikai. 2022 m. rasti Kazimieraičio palaikai, 2023 m. jis palaidotas Antakalnio kapinėse.
KLAUSKITE: Kodėl valstybė investuoja į palaikų paieškas po 70 metų? Kam tai svarbu – mirusiesiems, šeimoms ar mums?
LAUKIAMI ATSAKYMAI: Grąžinamas orumas ir vardas; šeimos gauna kapą; valstybė aiškiai pasako, kieno pusėje buvo tiesa; atmintis – atsparumo dalis.
PATARIMAS: III g. programa 29.1.4 – istorijos politika ir atmintis. Palaikų ir atpažinimo nuotraukų nerodykite.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10 min. arba namų darbai
SAKYKITE: Perimtas pranešimas užšifruotas sudėtingiau nei paprastu poslinkiu: kiekviena raidė pastumta per skirtingą vietų skaičių pagal slaptą raktažodį, kuris kartojamas. Žinome tik, kad pranešimas prasideda žodžiu KAZIMIERAITIS. Užduotis: atkurti raktažodį ir perskaityti visą pranešimą.
KLAUSKITE: Kaip žinomas žodis padėjo atkurti raktą? Kodėl net sudėtingas šifras tampa silpnas, jei priešas žino bent dalį teksto?
LAUKIAMI ATSAKYMAI: Iš kiekvieno užšifruoto skaičiaus atimame žinomos raidės numerį: skirtumas (0 = A, 1 = Ą, 2 = B…) duoda rakto raidę. Gaunama TĖVASTĖVASTĖV – raktas kartojasi: TĖVAS. Pranešimas: „KAZIMIERAITIS ĮSAKO SAUGOTI ŽMONES“ – tai Kazimieraičio reikalavimas nenuskriausti gyventojų. Išvada: šifrą sulaužo nuspėjami žodžiai (vardai, slapyvardžiai, pasisveikinimai).
PATARIMAS: Kazimieraitis turėjo savo slaptaraštį; saugumas jį perskaitė, kai 1947 m. suimtas štabo narys tardomas atskleidė raktą (knyga, p. 128). Skaičiuojama ratu: jei skirtumas neigiamas – pridėkite 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4 min.
SAKYKITE: Grįžkime prie pamokos klausimo. Atsistokite prie kampo dar kartą. Ar kas nors pakeitė nuomonę? Tada parašykite išėjimo kortelę: savo atsakymą, vieną įrodymą iš šios pamokos ir paaiškinimą, kodėl tas įrodymas palaiko jūsų atsakymą.
KLAUSKITE: Kas pakeitė nuomonę – kas jus įtikino? Kas nepakeitė – kokį argumentą sustiprinote?
LAUKIAMI ATSAKYMAI: Pvz.: „Taip, buvo verta. Įrodymas: 1949 m. Deklaracija ir 1999 m. įstatymas. Paaiškinimas: partizanų kova išsaugojo valstybės tęstinumą ir idėją, kurią 1990 m. tauta įgyvendino.“ Arba: „Greičiau ne: žuvo apie 20 000, ištremtos šeimos; tačiau…“ Vertinamas argumentavimas, ne pozicija.
PATARIMAS: Namų darbai: 1 psl. esė „Ar verta kovoti, kai nėra vilties laimėti?“, remiantis bent dviem šaltiniais iš pamokos. Arba testas darbo lape.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ulinė">
    <p:bg>
      <p:bgPr>
        <a:solidFill>
          <a:srgbClr val="1A211D"/>
        </a:solidFill>
      </p:bgPr>
    </p:bg>
    <p:spTree>
      <p:nvGrpSpPr>
        <p:cNvPr id="1" name=""/>
        <p:cNvGrpSpPr/>
        <p:nvPr/>
      </p:nvGrpSpPr>
      <p:grpSpPr>
        <a:xfrm>
          <a:off x="0" y="0"/>
          <a:ext cx="0" cy="0"/>
          <a:chOff x="0" y="0"/>
          <a:chExt cx="0" cy="0"/>
        </a:xfrm>
      </p:grpSpPr>
      <p:pic>
        <p:nvPicPr>
          <p:cNvPr id="2" name="Image 0" descr="/home/claude/kz/img/logo.png">    </p:cNvPr>
          <p:cNvPicPr>
            <a:picLocks noChangeAspect="1"/>
          </p:cNvPicPr>
          <p:nvPr/>
        </p:nvPicPr>
        <p:blipFill>
          <a:blip r:embed="rId1"/>
          <a:stretch>
            <a:fillRect/>
          </a:stretch>
        </p:blipFill>
        <p:spPr>
          <a:xfrm>
            <a:off x="548640" y="411480"/>
            <a:ext cx="329184" cy="329184"/>
          </a:xfrm>
          <a:prstGeom prst="rect">
            <a:avLst/>
          </a:prstGeom>
        </p:spPr>
      </p:pic>
      <p:sp>
        <p:nvSpPr>
          <p:cNvPr id="3" name="Text 0"/>
          <p:cNvSpPr txBox="1"/>
          <p:nvPr/>
        </p:nvSpPr>
        <p:spPr>
          <a:xfrm>
            <a:off x="987552" y="384048"/>
            <a:ext cx="5486400" cy="384048"/>
          </a:xfrm>
          <a:prstGeom prst="rect">
            <a:avLst/>
          </a:prstGeom>
          <a:noFill/>
          <a:ln/>
        </p:spPr>
        <p:txBody>
          <a:bodyPr wrap="square" lIns="0" tIns="0" rIns="0" bIns="0" rtlCol="0" anchor="ctr"/>
          <a:lstStyle/>
          <a:p>
            <a:pPr indent="0" marL="0">
              <a:buNone/>
            </a:pPr>
            <a:r>
              <a:rPr lang="en-US" sz="2000" dirty="0">
                <a:solidFill>
                  <a:srgbClr val="FFFFFF"/>
                </a:solidFill>
                <a:latin typeface="Impact" pitchFamily="34" charset="0"/>
                <a:ea typeface="Impact" pitchFamily="34" charset="-122"/>
                <a:cs typeface="Impact" pitchFamily="34" charset="-120"/>
              </a:rPr>
              <a:t>JUOZAS VITKUS-KAZIMIERAITIS</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Šviesi">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3E4E42"/>
                </a:solidFill>
                <a:latin typeface="Courier New" pitchFamily="34" charset="0"/>
                <a:ea typeface="Courier New" pitchFamily="34" charset="-122"/>
                <a:cs typeface="Courier New" pitchFamily="34" charset="-120"/>
              </a:rPr>
              <a:t>KAZIMIERAITIS 125  ·  9–12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1A211D"/>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amsi">
    <p:bg>
      <p:bgPr>
        <a:solidFill>
          <a:srgbClr val="1A211D"/>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9AA19C"/>
                </a:solidFill>
                <a:latin typeface="Courier New" pitchFamily="34" charset="0"/>
                <a:ea typeface="Courier New" pitchFamily="34" charset="-122"/>
                <a:cs typeface="Courier New" pitchFamily="34" charset="-120"/>
              </a:rPr>
              <a:t>KAZIMIERAITIS 125  ·  9–12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FFFFFF"/>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Užduotis">
    <p:bg>
      <p:bgPr>
        <a:solidFill>
          <a:srgbClr val="FFCF3A"/>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1A211D"/>
                </a:solidFill>
                <a:latin typeface="Courier New" pitchFamily="34" charset="0"/>
                <a:ea typeface="Courier New" pitchFamily="34" charset="-122"/>
                <a:cs typeface="Courier New" pitchFamily="34" charset="-120"/>
              </a:rPr>
              <a:t>KAZIMIERAITIS 125  ·  9–12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1A211D"/>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5.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5.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48640" y="1371600"/>
            <a:ext cx="3342132" cy="384048"/>
          </a:xfrm>
          <a:prstGeom prst="roundRect">
            <a:avLst>
              <a:gd name="adj" fmla="val 42857"/>
            </a:avLst>
          </a:prstGeom>
          <a:solidFill>
            <a:srgbClr val="FFCF3A"/>
          </a:solidFill>
          <a:ln w="12700">
            <a:solidFill>
              <a:srgbClr val="FFCF3A"/>
            </a:solidFill>
            <a:prstDash val="solid"/>
          </a:ln>
        </p:spPr>
      </p:sp>
      <p:sp>
        <p:nvSpPr>
          <p:cNvPr id="3" name="Text 1"/>
          <p:cNvSpPr txBox="1"/>
          <p:nvPr/>
        </p:nvSpPr>
        <p:spPr>
          <a:xfrm>
            <a:off x="548640" y="1371600"/>
            <a:ext cx="3342132"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ŠALTINIŲ PAMOKA · 9–12 KLASĖS</a:t>
            </a:r>
            <a:endParaRPr lang="en-US" sz="1200" dirty="0"/>
          </a:p>
        </p:txBody>
      </p:sp>
      <p:sp>
        <p:nvSpPr>
          <p:cNvPr id="4" name="Text 2"/>
          <p:cNvSpPr txBox="1"/>
          <p:nvPr/>
        </p:nvSpPr>
        <p:spPr>
          <a:xfrm>
            <a:off x="548640" y="2011680"/>
            <a:ext cx="6949440" cy="2377440"/>
          </a:xfrm>
          <a:prstGeom prst="rect">
            <a:avLst/>
          </a:prstGeom>
          <a:noFill/>
          <a:ln/>
        </p:spPr>
        <p:txBody>
          <a:bodyPr wrap="square" lIns="0" tIns="0" rIns="0" bIns="0" rtlCol="0" anchor="t"/>
          <a:lstStyle/>
          <a:p>
            <a:pPr indent="0" marL="0">
              <a:lnSpc>
                <a:spcPct val="92000"/>
              </a:lnSpc>
              <a:buNone/>
            </a:pPr>
            <a:r>
              <a:rPr lang="en-US" sz="7200" dirty="0">
                <a:solidFill>
                  <a:srgbClr val="FFFFFF"/>
                </a:solidFill>
                <a:latin typeface="Impact" pitchFamily="34" charset="0"/>
                <a:ea typeface="Impact" pitchFamily="34" charset="-122"/>
                <a:cs typeface="Impact" pitchFamily="34" charset="-120"/>
              </a:rPr>
              <a:t>IŠ SAVO ŽEMĖS</a:t>
            </a:r>
            <a:endParaRPr lang="en-US" sz="7200" dirty="0"/>
          </a:p>
          <a:p>
            <a:pPr indent="0" marL="0">
              <a:lnSpc>
                <a:spcPct val="92000"/>
              </a:lnSpc>
              <a:buNone/>
            </a:pPr>
            <a:r>
              <a:rPr lang="en-US" sz="7200" dirty="0">
                <a:solidFill>
                  <a:srgbClr val="FFFFFF"/>
                </a:solidFill>
                <a:latin typeface="Impact" pitchFamily="34" charset="0"/>
                <a:ea typeface="Impact" pitchFamily="34" charset="-122"/>
                <a:cs typeface="Impact" pitchFamily="34" charset="-120"/>
              </a:rPr>
              <a:t>NĖ ŽINGSNIO</a:t>
            </a:r>
            <a:endParaRPr lang="en-US" sz="7200" dirty="0"/>
          </a:p>
        </p:txBody>
      </p:sp>
      <p:sp>
        <p:nvSpPr>
          <p:cNvPr id="5" name="Text 3"/>
          <p:cNvSpPr txBox="1"/>
          <p:nvPr/>
        </p:nvSpPr>
        <p:spPr>
          <a:xfrm>
            <a:off x="548640" y="4526280"/>
            <a:ext cx="5669280" cy="1097280"/>
          </a:xfrm>
          <a:prstGeom prst="rect">
            <a:avLst/>
          </a:prstGeom>
          <a:noFill/>
          <a:ln/>
        </p:spPr>
        <p:txBody>
          <a:bodyPr wrap="square" lIns="0" tIns="0" rIns="0" bIns="0" rtlCol="0" anchor="t"/>
          <a:lstStyle/>
          <a:p>
            <a:pPr indent="0" marL="0">
              <a:buNone/>
            </a:pPr>
            <a:r>
              <a:rPr lang="en-US" sz="2000" dirty="0">
                <a:solidFill>
                  <a:srgbClr val="FFFFFF"/>
                </a:solidFill>
                <a:latin typeface="Arial" pitchFamily="34" charset="0"/>
                <a:ea typeface="Arial" pitchFamily="34" charset="-122"/>
                <a:cs typeface="Arial" pitchFamily="34" charset="-120"/>
              </a:rPr>
              <a:t>Ar verta kovoti, kai beveik nėra vilties laimėti?</a:t>
            </a:r>
            <a:endParaRPr lang="en-US" sz="2000" dirty="0"/>
          </a:p>
        </p:txBody>
      </p:sp>
      <p:sp>
        <p:nvSpPr>
          <p:cNvPr id="6" name="Text 4"/>
          <p:cNvSpPr txBox="1"/>
          <p:nvPr/>
        </p:nvSpPr>
        <p:spPr>
          <a:xfrm>
            <a:off x="548640" y="5760720"/>
            <a:ext cx="6400800" cy="365760"/>
          </a:xfrm>
          <a:prstGeom prst="rect">
            <a:avLst/>
          </a:prstGeom>
          <a:noFill/>
          <a:ln/>
        </p:spPr>
        <p:txBody>
          <a:bodyPr wrap="square" lIns="0" tIns="0" rIns="0" bIns="0" rtlCol="0" anchor="t"/>
          <a:lstStyle/>
          <a:p>
            <a:pPr indent="0" marL="0">
              <a:buNone/>
            </a:pPr>
            <a:r>
              <a:rPr lang="en-US" sz="1400" b="1" spc="100" kern="0" dirty="0">
                <a:solidFill>
                  <a:srgbClr val="FFCF3A"/>
                </a:solidFill>
                <a:latin typeface="Courier New" pitchFamily="34" charset="0"/>
                <a:ea typeface="Courier New" pitchFamily="34" charset="-122"/>
                <a:cs typeface="Courier New" pitchFamily="34" charset="-120"/>
              </a:rPr>
              <a:t>1901 12 10 – 1946 07 02</a:t>
            </a:r>
            <a:endParaRPr lang="en-US" sz="1400" dirty="0"/>
          </a:p>
        </p:txBody>
      </p:sp>
      <p:sp>
        <p:nvSpPr>
          <p:cNvPr id="7" name="Shape 5"/>
          <p:cNvSpPr/>
          <p:nvPr/>
        </p:nvSpPr>
        <p:spPr>
          <a:xfrm>
            <a:off x="7818120" y="777240"/>
            <a:ext cx="3977640" cy="5440680"/>
          </a:xfrm>
          <a:prstGeom prst="roundRect">
            <a:avLst>
              <a:gd name="adj" fmla="val 4138"/>
            </a:avLst>
          </a:prstGeom>
          <a:solidFill>
            <a:srgbClr val="FFCF3A"/>
          </a:solidFill>
          <a:ln w="12700">
            <a:solidFill>
              <a:srgbClr val="FFCF3A"/>
            </a:solidFill>
            <a:prstDash val="solid"/>
          </a:ln>
        </p:spPr>
      </p:sp>
      <p:pic>
        <p:nvPicPr>
          <p:cNvPr id="8" name="Image 0" descr="/home/claude/kz/img/portretas.jpg">    </p:cNvPr>
          <p:cNvPicPr>
            <a:picLocks noChangeAspect="1"/>
          </p:cNvPicPr>
          <p:nvPr/>
        </p:nvPicPr>
        <p:blipFill>
          <a:blip r:embed="rId1"/>
          <a:stretch>
            <a:fillRect/>
          </a:stretch>
        </p:blipFill>
        <p:spPr>
          <a:xfrm>
            <a:off x="8001000" y="960120"/>
            <a:ext cx="3611880" cy="4928616"/>
          </a:xfrm>
          <a:prstGeom prst="rect">
            <a:avLst/>
          </a:prstGeom>
        </p:spPr>
      </p:pic>
      <p:sp>
        <p:nvSpPr>
          <p:cNvPr id="9" name="Text 6"/>
          <p:cNvSpPr txBox="1"/>
          <p:nvPr/>
        </p:nvSpPr>
        <p:spPr>
          <a:xfrm>
            <a:off x="8001000" y="5916168"/>
            <a:ext cx="3611880" cy="256032"/>
          </a:xfrm>
          <a:prstGeom prst="rect">
            <a:avLst/>
          </a:prstGeom>
          <a:noFill/>
          <a:ln/>
        </p:spPr>
        <p:txBody>
          <a:bodyPr wrap="square" lIns="0" tIns="0" rIns="0" bIns="0" rtlCol="0" anchor="t"/>
          <a:lstStyle/>
          <a:p>
            <a:pPr indent="0" marL="0">
              <a:buNone/>
            </a:pPr>
            <a:r>
              <a:rPr lang="en-US" sz="1000" b="1" dirty="0">
                <a:solidFill>
                  <a:srgbClr val="1A211D"/>
                </a:solidFill>
                <a:latin typeface="Courier New" pitchFamily="34" charset="0"/>
                <a:ea typeface="Courier New" pitchFamily="34" charset="-122"/>
                <a:cs typeface="Courier New" pitchFamily="34" charset="-120"/>
              </a:rPr>
              <a:t>ŠEIMOS ARCHYVAS</a:t>
            </a:r>
            <a:endParaRPr lang="en-US" sz="1000" dirty="0"/>
          </a:p>
        </p:txBody>
      </p:sp>
      <p:sp>
        <p:nvSpPr>
          <p:cNvPr id="10" name="Shape 7"/>
          <p:cNvSpPr/>
          <p:nvPr/>
        </p:nvSpPr>
        <p:spPr>
          <a:xfrm>
            <a:off x="6355080" y="4983480"/>
            <a:ext cx="1325880" cy="1325880"/>
          </a:xfrm>
          <a:prstGeom prst="ellipse">
            <a:avLst/>
          </a:prstGeom>
          <a:solidFill>
            <a:srgbClr val="FF4F3A"/>
          </a:solidFill>
          <a:ln w="12700">
            <a:solidFill>
              <a:srgbClr val="FF4F3A"/>
            </a:solidFill>
            <a:prstDash val="solid"/>
          </a:ln>
        </p:spPr>
      </p:sp>
      <p:sp>
        <p:nvSpPr>
          <p:cNvPr id="11" name="Text 8"/>
          <p:cNvSpPr txBox="1"/>
          <p:nvPr/>
        </p:nvSpPr>
        <p:spPr>
          <a:xfrm>
            <a:off x="6355080" y="5138928"/>
            <a:ext cx="1325880" cy="685800"/>
          </a:xfrm>
          <a:prstGeom prst="rect">
            <a:avLst/>
          </a:prstGeom>
          <a:noFill/>
          <a:ln/>
        </p:spPr>
        <p:txBody>
          <a:bodyPr wrap="square" lIns="0" tIns="0" rIns="0" bIns="0" rtlCol="0" anchor="t"/>
          <a:lstStyle/>
          <a:p>
            <a:pPr algn="ctr" indent="0" marL="0">
              <a:buNone/>
            </a:pPr>
            <a:r>
              <a:rPr lang="en-US" sz="4000" dirty="0">
                <a:solidFill>
                  <a:srgbClr val="FFFFFF"/>
                </a:solidFill>
                <a:latin typeface="Impact" pitchFamily="34" charset="0"/>
                <a:ea typeface="Impact" pitchFamily="34" charset="-122"/>
                <a:cs typeface="Impact" pitchFamily="34" charset="-120"/>
              </a:rPr>
              <a:t>125</a:t>
            </a:r>
            <a:endParaRPr lang="en-US" sz="4000" dirty="0"/>
          </a:p>
        </p:txBody>
      </p:sp>
      <p:sp>
        <p:nvSpPr>
          <p:cNvPr id="12" name="Text 9"/>
          <p:cNvSpPr txBox="1"/>
          <p:nvPr/>
        </p:nvSpPr>
        <p:spPr>
          <a:xfrm>
            <a:off x="6355080" y="5742432"/>
            <a:ext cx="1325880" cy="274320"/>
          </a:xfrm>
          <a:prstGeom prst="rect">
            <a:avLst/>
          </a:prstGeom>
          <a:noFill/>
          <a:ln/>
        </p:spPr>
        <p:txBody>
          <a:bodyPr wrap="square" lIns="0" tIns="0" rIns="0" bIns="0" rtlCol="0" anchor="t"/>
          <a:lstStyle/>
          <a:p>
            <a:pPr algn="ctr" indent="0" marL="0">
              <a:buNone/>
            </a:pPr>
            <a:r>
              <a:rPr lang="en-US" sz="1000" b="1" dirty="0">
                <a:solidFill>
                  <a:srgbClr val="FFFFFF"/>
                </a:solidFill>
                <a:latin typeface="Courier New" pitchFamily="34" charset="0"/>
                <a:ea typeface="Courier New" pitchFamily="34" charset="-122"/>
                <a:cs typeface="Courier New" pitchFamily="34" charset="-120"/>
              </a:rPr>
              <a:t>METAI</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AR VERTA KOVOTI, KAI NĖRA VILTIES LAIMĖTI?</a:t>
            </a:r>
            <a:endParaRPr lang="en-US" sz="4400" dirty="0"/>
          </a:p>
        </p:txBody>
      </p:sp>
      <p:pic>
        <p:nvPicPr>
          <p:cNvPr id="3" name="Image 0" descr="preencoded.png">    </p:cNvPr>
          <p:cNvPicPr>
            <a:picLocks noChangeAspect="1"/>
          </p:cNvPicPr>
          <p:nvPr/>
        </p:nvPicPr>
        <p:blipFill>
          <a:blip r:embed="rId1"/>
          <a:stretch>
            <a:fillRect/>
          </a:stretch>
        </p:blipFill>
        <p:spPr>
          <a:xfrm>
            <a:off x="548640" y="1463040"/>
            <a:ext cx="566928" cy="566928"/>
          </a:xfrm>
          <a:prstGeom prst="rect">
            <a:avLst/>
          </a:prstGeom>
        </p:spPr>
      </p:pic>
      <p:sp>
        <p:nvSpPr>
          <p:cNvPr id="4" name="Shape 1"/>
          <p:cNvSpPr/>
          <p:nvPr/>
        </p:nvSpPr>
        <p:spPr>
          <a:xfrm>
            <a:off x="1280160" y="1554480"/>
            <a:ext cx="1344168" cy="384048"/>
          </a:xfrm>
          <a:prstGeom prst="roundRect">
            <a:avLst>
              <a:gd name="adj" fmla="val 42857"/>
            </a:avLst>
          </a:prstGeom>
          <a:solidFill>
            <a:srgbClr val="FFCF3A"/>
          </a:solidFill>
          <a:ln w="12700">
            <a:solidFill>
              <a:srgbClr val="FFCF3A"/>
            </a:solidFill>
            <a:prstDash val="solid"/>
          </a:ln>
        </p:spPr>
      </p:sp>
      <p:sp>
        <p:nvSpPr>
          <p:cNvPr id="5" name="Text 2"/>
          <p:cNvSpPr txBox="1"/>
          <p:nvPr/>
        </p:nvSpPr>
        <p:spPr>
          <a:xfrm>
            <a:off x="1280160" y="1554480"/>
            <a:ext cx="1344168"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UŽDUOTIS 1</a:t>
            </a:r>
            <a:endParaRPr lang="en-US" sz="1200" dirty="0"/>
          </a:p>
        </p:txBody>
      </p:sp>
      <p:sp>
        <p:nvSpPr>
          <p:cNvPr id="6" name="Text 3"/>
          <p:cNvSpPr txBox="1"/>
          <p:nvPr/>
        </p:nvSpPr>
        <p:spPr>
          <a:xfrm>
            <a:off x="3063240" y="1554480"/>
            <a:ext cx="6400800" cy="384048"/>
          </a:xfrm>
          <a:prstGeom prst="rect">
            <a:avLst/>
          </a:prstGeom>
          <a:noFill/>
          <a:ln/>
        </p:spPr>
        <p:txBody>
          <a:bodyPr wrap="square" lIns="0" tIns="0" rIns="0" bIns="0" rtlCol="0" anchor="ctr"/>
          <a:lstStyle/>
          <a:p>
            <a:pPr indent="0" marL="0">
              <a:buNone/>
            </a:pPr>
            <a:r>
              <a:rPr lang="en-US" sz="1200" b="1" spc="100" kern="0" dirty="0">
                <a:solidFill>
                  <a:srgbClr val="FFFFFF"/>
                </a:solidFill>
                <a:latin typeface="Courier New" pitchFamily="34" charset="0"/>
                <a:ea typeface="Courier New" pitchFamily="34" charset="-122"/>
                <a:cs typeface="Courier New" pitchFamily="34" charset="-120"/>
              </a:rPr>
              <a:t>KETURI KAMPAI · 3 MIN.</a:t>
            </a:r>
            <a:endParaRPr lang="en-US" sz="1200" dirty="0"/>
          </a:p>
        </p:txBody>
      </p:sp>
      <p:sp>
        <p:nvSpPr>
          <p:cNvPr id="7" name="Shape 4"/>
          <p:cNvSpPr/>
          <p:nvPr/>
        </p:nvSpPr>
        <p:spPr>
          <a:xfrm>
            <a:off x="548640" y="2377440"/>
            <a:ext cx="2615184" cy="2194560"/>
          </a:xfrm>
          <a:prstGeom prst="roundRect">
            <a:avLst>
              <a:gd name="adj" fmla="val 7500"/>
            </a:avLst>
          </a:prstGeom>
          <a:solidFill>
            <a:srgbClr val="2BB673"/>
          </a:solidFill>
          <a:ln w="12700">
            <a:solidFill>
              <a:srgbClr val="2BB673"/>
            </a:solidFill>
            <a:prstDash val="solid"/>
          </a:ln>
        </p:spPr>
      </p:sp>
      <p:sp>
        <p:nvSpPr>
          <p:cNvPr id="8" name="Text 5"/>
          <p:cNvSpPr txBox="1"/>
          <p:nvPr/>
        </p:nvSpPr>
        <p:spPr>
          <a:xfrm>
            <a:off x="777240" y="2468880"/>
            <a:ext cx="914400" cy="1005840"/>
          </a:xfrm>
          <a:prstGeom prst="rect">
            <a:avLst/>
          </a:prstGeom>
          <a:noFill/>
          <a:ln/>
        </p:spPr>
        <p:txBody>
          <a:bodyPr wrap="square" lIns="0" tIns="0" rIns="0" bIns="0" rtlCol="0" anchor="t"/>
          <a:lstStyle/>
          <a:p>
            <a:pPr indent="0" marL="0">
              <a:buNone/>
            </a:pPr>
            <a:r>
              <a:rPr lang="en-US" sz="6400" dirty="0">
                <a:solidFill>
                  <a:srgbClr val="1A211D"/>
                </a:solidFill>
                <a:latin typeface="Impact" pitchFamily="34" charset="0"/>
                <a:ea typeface="Impact" pitchFamily="34" charset="-122"/>
                <a:cs typeface="Impact" pitchFamily="34" charset="-120"/>
              </a:rPr>
              <a:t>1</a:t>
            </a:r>
            <a:endParaRPr lang="en-US" sz="6400" dirty="0"/>
          </a:p>
        </p:txBody>
      </p:sp>
      <p:sp>
        <p:nvSpPr>
          <p:cNvPr id="9" name="Text 6"/>
          <p:cNvSpPr txBox="1"/>
          <p:nvPr/>
        </p:nvSpPr>
        <p:spPr>
          <a:xfrm>
            <a:off x="777240" y="3611880"/>
            <a:ext cx="2194560" cy="73152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Taip</a:t>
            </a:r>
            <a:endParaRPr lang="en-US" sz="2800" dirty="0"/>
          </a:p>
        </p:txBody>
      </p:sp>
      <p:sp>
        <p:nvSpPr>
          <p:cNvPr id="10" name="Shape 7"/>
          <p:cNvSpPr/>
          <p:nvPr/>
        </p:nvSpPr>
        <p:spPr>
          <a:xfrm>
            <a:off x="3364992" y="2377440"/>
            <a:ext cx="2615184" cy="2194560"/>
          </a:xfrm>
          <a:prstGeom prst="roundRect">
            <a:avLst>
              <a:gd name="adj" fmla="val 7500"/>
            </a:avLst>
          </a:prstGeom>
          <a:solidFill>
            <a:srgbClr val="FFCF3A"/>
          </a:solidFill>
          <a:ln w="12700">
            <a:solidFill>
              <a:srgbClr val="FFCF3A"/>
            </a:solidFill>
            <a:prstDash val="solid"/>
          </a:ln>
        </p:spPr>
      </p:sp>
      <p:sp>
        <p:nvSpPr>
          <p:cNvPr id="11" name="Text 8"/>
          <p:cNvSpPr txBox="1"/>
          <p:nvPr/>
        </p:nvSpPr>
        <p:spPr>
          <a:xfrm>
            <a:off x="3593592" y="2468880"/>
            <a:ext cx="914400" cy="1005840"/>
          </a:xfrm>
          <a:prstGeom prst="rect">
            <a:avLst/>
          </a:prstGeom>
          <a:noFill/>
          <a:ln/>
        </p:spPr>
        <p:txBody>
          <a:bodyPr wrap="square" lIns="0" tIns="0" rIns="0" bIns="0" rtlCol="0" anchor="t"/>
          <a:lstStyle/>
          <a:p>
            <a:pPr indent="0" marL="0">
              <a:buNone/>
            </a:pPr>
            <a:r>
              <a:rPr lang="en-US" sz="6400" dirty="0">
                <a:solidFill>
                  <a:srgbClr val="1A211D"/>
                </a:solidFill>
                <a:latin typeface="Impact" pitchFamily="34" charset="0"/>
                <a:ea typeface="Impact" pitchFamily="34" charset="-122"/>
                <a:cs typeface="Impact" pitchFamily="34" charset="-120"/>
              </a:rPr>
              <a:t>2</a:t>
            </a:r>
            <a:endParaRPr lang="en-US" sz="6400" dirty="0"/>
          </a:p>
        </p:txBody>
      </p:sp>
      <p:sp>
        <p:nvSpPr>
          <p:cNvPr id="12" name="Text 9"/>
          <p:cNvSpPr txBox="1"/>
          <p:nvPr/>
        </p:nvSpPr>
        <p:spPr>
          <a:xfrm>
            <a:off x="3593592" y="3611880"/>
            <a:ext cx="2194560" cy="73152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Greičiau taip</a:t>
            </a:r>
            <a:endParaRPr lang="en-US" sz="2800" dirty="0"/>
          </a:p>
        </p:txBody>
      </p:sp>
      <p:sp>
        <p:nvSpPr>
          <p:cNvPr id="13" name="Shape 10"/>
          <p:cNvSpPr/>
          <p:nvPr/>
        </p:nvSpPr>
        <p:spPr>
          <a:xfrm>
            <a:off x="6181344" y="2377440"/>
            <a:ext cx="2615184" cy="2194560"/>
          </a:xfrm>
          <a:prstGeom prst="roundRect">
            <a:avLst>
              <a:gd name="adj" fmla="val 7500"/>
            </a:avLst>
          </a:prstGeom>
          <a:solidFill>
            <a:srgbClr val="F79A3A"/>
          </a:solidFill>
          <a:ln w="12700">
            <a:solidFill>
              <a:srgbClr val="F79A3A"/>
            </a:solidFill>
            <a:prstDash val="solid"/>
          </a:ln>
        </p:spPr>
      </p:sp>
      <p:sp>
        <p:nvSpPr>
          <p:cNvPr id="14" name="Text 11"/>
          <p:cNvSpPr txBox="1"/>
          <p:nvPr/>
        </p:nvSpPr>
        <p:spPr>
          <a:xfrm>
            <a:off x="6409944" y="2468880"/>
            <a:ext cx="914400" cy="1005840"/>
          </a:xfrm>
          <a:prstGeom prst="rect">
            <a:avLst/>
          </a:prstGeom>
          <a:noFill/>
          <a:ln/>
        </p:spPr>
        <p:txBody>
          <a:bodyPr wrap="square" lIns="0" tIns="0" rIns="0" bIns="0" rtlCol="0" anchor="t"/>
          <a:lstStyle/>
          <a:p>
            <a:pPr indent="0" marL="0">
              <a:buNone/>
            </a:pPr>
            <a:r>
              <a:rPr lang="en-US" sz="6400" dirty="0">
                <a:solidFill>
                  <a:srgbClr val="1A211D"/>
                </a:solidFill>
                <a:latin typeface="Impact" pitchFamily="34" charset="0"/>
                <a:ea typeface="Impact" pitchFamily="34" charset="-122"/>
                <a:cs typeface="Impact" pitchFamily="34" charset="-120"/>
              </a:rPr>
              <a:t>3</a:t>
            </a:r>
            <a:endParaRPr lang="en-US" sz="6400" dirty="0"/>
          </a:p>
        </p:txBody>
      </p:sp>
      <p:sp>
        <p:nvSpPr>
          <p:cNvPr id="15" name="Text 12"/>
          <p:cNvSpPr txBox="1"/>
          <p:nvPr/>
        </p:nvSpPr>
        <p:spPr>
          <a:xfrm>
            <a:off x="6409944" y="3611880"/>
            <a:ext cx="2194560" cy="73152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Greičiau ne</a:t>
            </a:r>
            <a:endParaRPr lang="en-US" sz="2800" dirty="0"/>
          </a:p>
        </p:txBody>
      </p:sp>
      <p:sp>
        <p:nvSpPr>
          <p:cNvPr id="16" name="Shape 13"/>
          <p:cNvSpPr/>
          <p:nvPr/>
        </p:nvSpPr>
        <p:spPr>
          <a:xfrm>
            <a:off x="8997696" y="2377440"/>
            <a:ext cx="2615184" cy="2194560"/>
          </a:xfrm>
          <a:prstGeom prst="roundRect">
            <a:avLst>
              <a:gd name="adj" fmla="val 7500"/>
            </a:avLst>
          </a:prstGeom>
          <a:solidFill>
            <a:srgbClr val="FF4F3A"/>
          </a:solidFill>
          <a:ln w="12700">
            <a:solidFill>
              <a:srgbClr val="FF4F3A"/>
            </a:solidFill>
            <a:prstDash val="solid"/>
          </a:ln>
        </p:spPr>
      </p:sp>
      <p:sp>
        <p:nvSpPr>
          <p:cNvPr id="17" name="Text 14"/>
          <p:cNvSpPr txBox="1"/>
          <p:nvPr/>
        </p:nvSpPr>
        <p:spPr>
          <a:xfrm>
            <a:off x="9226296" y="2468880"/>
            <a:ext cx="914400" cy="1005840"/>
          </a:xfrm>
          <a:prstGeom prst="rect">
            <a:avLst/>
          </a:prstGeom>
          <a:noFill/>
          <a:ln/>
        </p:spPr>
        <p:txBody>
          <a:bodyPr wrap="square" lIns="0" tIns="0" rIns="0" bIns="0" rtlCol="0" anchor="t"/>
          <a:lstStyle/>
          <a:p>
            <a:pPr indent="0" marL="0">
              <a:buNone/>
            </a:pPr>
            <a:r>
              <a:rPr lang="en-US" sz="6400" dirty="0">
                <a:solidFill>
                  <a:srgbClr val="1A211D"/>
                </a:solidFill>
                <a:latin typeface="Impact" pitchFamily="34" charset="0"/>
                <a:ea typeface="Impact" pitchFamily="34" charset="-122"/>
                <a:cs typeface="Impact" pitchFamily="34" charset="-120"/>
              </a:rPr>
              <a:t>4</a:t>
            </a:r>
            <a:endParaRPr lang="en-US" sz="6400" dirty="0"/>
          </a:p>
        </p:txBody>
      </p:sp>
      <p:sp>
        <p:nvSpPr>
          <p:cNvPr id="18" name="Text 15"/>
          <p:cNvSpPr txBox="1"/>
          <p:nvPr/>
        </p:nvSpPr>
        <p:spPr>
          <a:xfrm>
            <a:off x="9226296" y="3611880"/>
            <a:ext cx="2194560" cy="73152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Ne</a:t>
            </a:r>
            <a:endParaRPr lang="en-US" sz="2800" dirty="0"/>
          </a:p>
        </p:txBody>
      </p:sp>
      <p:sp>
        <p:nvSpPr>
          <p:cNvPr id="19" name="Text 16"/>
          <p:cNvSpPr txBox="1"/>
          <p:nvPr/>
        </p:nvSpPr>
        <p:spPr>
          <a:xfrm>
            <a:off x="548640" y="5029200"/>
            <a:ext cx="11064240" cy="548640"/>
          </a:xfrm>
          <a:prstGeom prst="rect">
            <a:avLst/>
          </a:prstGeom>
          <a:noFill/>
          <a:ln/>
        </p:spPr>
        <p:txBody>
          <a:bodyPr wrap="square" lIns="0" tIns="0" rIns="0" bIns="0" rtlCol="0" anchor="t"/>
          <a:lstStyle/>
          <a:p>
            <a:pPr indent="0" marL="0">
              <a:buNone/>
            </a:pPr>
            <a:r>
              <a:rPr lang="en-US" sz="1800" b="1" dirty="0">
                <a:solidFill>
                  <a:srgbClr val="FFCF3A"/>
                </a:solidFill>
                <a:latin typeface="Courier New" pitchFamily="34" charset="0"/>
                <a:ea typeface="Courier New" pitchFamily="34" charset="-122"/>
                <a:cs typeface="Courier New" pitchFamily="34" charset="-120"/>
              </a:rPr>
              <a:t>Prieš: ___ / ___ / ___ / ___        Po: ___ / ___ / ___ / ___</a:t>
            </a:r>
            <a:endParaRPr lang="en-US" sz="18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PASIPRIEŠINIMAS SKAIČIAIS</a:t>
            </a:r>
            <a:endParaRPr lang="en-US" sz="4400" dirty="0"/>
          </a:p>
        </p:txBody>
      </p:sp>
      <p:sp>
        <p:nvSpPr>
          <p:cNvPr id="3" name="Shape 1"/>
          <p:cNvSpPr/>
          <p:nvPr/>
        </p:nvSpPr>
        <p:spPr>
          <a:xfrm>
            <a:off x="548640" y="1417320"/>
            <a:ext cx="2615184" cy="1965960"/>
          </a:xfrm>
          <a:prstGeom prst="roundRect">
            <a:avLst>
              <a:gd name="adj" fmla="val 8372"/>
            </a:avLst>
          </a:prstGeom>
          <a:solidFill>
            <a:srgbClr val="1A211D"/>
          </a:solidFill>
          <a:ln w="12700">
            <a:solidFill>
              <a:srgbClr val="1A211D"/>
            </a:solidFill>
            <a:prstDash val="solid"/>
          </a:ln>
        </p:spPr>
      </p:sp>
      <p:sp>
        <p:nvSpPr>
          <p:cNvPr id="4" name="Text 2"/>
          <p:cNvSpPr txBox="1"/>
          <p:nvPr/>
        </p:nvSpPr>
        <p:spPr>
          <a:xfrm>
            <a:off x="731520" y="1508760"/>
            <a:ext cx="2286000" cy="868680"/>
          </a:xfrm>
          <a:prstGeom prst="rect">
            <a:avLst/>
          </a:prstGeom>
          <a:noFill/>
          <a:ln/>
        </p:spPr>
        <p:txBody>
          <a:bodyPr wrap="square" lIns="0" tIns="0" rIns="0" bIns="0" rtlCol="0" anchor="t"/>
          <a:lstStyle/>
          <a:p>
            <a:pPr indent="0" marL="0">
              <a:buNone/>
            </a:pPr>
            <a:r>
              <a:rPr lang="en-US" sz="4400" dirty="0">
                <a:solidFill>
                  <a:srgbClr val="FFCF3A"/>
                </a:solidFill>
                <a:latin typeface="Impact" pitchFamily="34" charset="0"/>
                <a:ea typeface="Impact" pitchFamily="34" charset="-122"/>
                <a:cs typeface="Impact" pitchFamily="34" charset="-120"/>
              </a:rPr>
              <a:t>~50 000</a:t>
            </a:r>
            <a:endParaRPr lang="en-US" sz="4400" dirty="0"/>
          </a:p>
        </p:txBody>
      </p:sp>
      <p:sp>
        <p:nvSpPr>
          <p:cNvPr id="5" name="Text 3"/>
          <p:cNvSpPr txBox="1"/>
          <p:nvPr/>
        </p:nvSpPr>
        <p:spPr>
          <a:xfrm>
            <a:off x="731520" y="2377440"/>
            <a:ext cx="2286000" cy="68580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kovojo su ginklu 1944–1953 m.</a:t>
            </a:r>
            <a:endParaRPr lang="en-US" sz="1300" dirty="0"/>
          </a:p>
        </p:txBody>
      </p:sp>
      <p:sp>
        <p:nvSpPr>
          <p:cNvPr id="6" name="Text 4"/>
          <p:cNvSpPr txBox="1"/>
          <p:nvPr/>
        </p:nvSpPr>
        <p:spPr>
          <a:xfrm>
            <a:off x="731520" y="3063240"/>
            <a:ext cx="2286000" cy="228600"/>
          </a:xfrm>
          <a:prstGeom prst="rect">
            <a:avLst/>
          </a:prstGeom>
          <a:noFill/>
          <a:ln/>
        </p:spPr>
        <p:txBody>
          <a:bodyPr wrap="square" lIns="0" tIns="0" rIns="0" bIns="0" rtlCol="0" anchor="t"/>
          <a:lstStyle/>
          <a:p>
            <a:pPr indent="0" marL="0">
              <a:buNone/>
            </a:pPr>
            <a:r>
              <a:rPr lang="en-US" sz="900" dirty="0">
                <a:solidFill>
                  <a:srgbClr val="9AA19C"/>
                </a:solidFill>
                <a:latin typeface="Courier New" pitchFamily="34" charset="0"/>
                <a:ea typeface="Courier New" pitchFamily="34" charset="-122"/>
                <a:cs typeface="Courier New" pitchFamily="34" charset="-120"/>
              </a:rPr>
              <a:t>VLE</a:t>
            </a:r>
            <a:endParaRPr lang="en-US" sz="900" dirty="0"/>
          </a:p>
        </p:txBody>
      </p:sp>
      <p:sp>
        <p:nvSpPr>
          <p:cNvPr id="7" name="Shape 5"/>
          <p:cNvSpPr/>
          <p:nvPr/>
        </p:nvSpPr>
        <p:spPr>
          <a:xfrm>
            <a:off x="3364992" y="1417320"/>
            <a:ext cx="2615184" cy="1965960"/>
          </a:xfrm>
          <a:prstGeom prst="roundRect">
            <a:avLst>
              <a:gd name="adj" fmla="val 8372"/>
            </a:avLst>
          </a:prstGeom>
          <a:solidFill>
            <a:srgbClr val="1A211D"/>
          </a:solidFill>
          <a:ln w="12700">
            <a:solidFill>
              <a:srgbClr val="1A211D"/>
            </a:solidFill>
            <a:prstDash val="solid"/>
          </a:ln>
        </p:spPr>
      </p:sp>
      <p:sp>
        <p:nvSpPr>
          <p:cNvPr id="8" name="Text 6"/>
          <p:cNvSpPr txBox="1"/>
          <p:nvPr/>
        </p:nvSpPr>
        <p:spPr>
          <a:xfrm>
            <a:off x="3547872" y="1508760"/>
            <a:ext cx="2286000" cy="868680"/>
          </a:xfrm>
          <a:prstGeom prst="rect">
            <a:avLst/>
          </a:prstGeom>
          <a:noFill/>
          <a:ln/>
        </p:spPr>
        <p:txBody>
          <a:bodyPr wrap="square" lIns="0" tIns="0" rIns="0" bIns="0" rtlCol="0" anchor="t"/>
          <a:lstStyle/>
          <a:p>
            <a:pPr indent="0" marL="0">
              <a:buNone/>
            </a:pPr>
            <a:r>
              <a:rPr lang="en-US" sz="4400" dirty="0">
                <a:solidFill>
                  <a:srgbClr val="FFCF3A"/>
                </a:solidFill>
                <a:latin typeface="Impact" pitchFamily="34" charset="0"/>
                <a:ea typeface="Impact" pitchFamily="34" charset="-122"/>
                <a:cs typeface="Impact" pitchFamily="34" charset="-120"/>
              </a:rPr>
              <a:t>~100 000</a:t>
            </a:r>
            <a:endParaRPr lang="en-US" sz="4400" dirty="0"/>
          </a:p>
        </p:txBody>
      </p:sp>
      <p:sp>
        <p:nvSpPr>
          <p:cNvPr id="9" name="Text 7"/>
          <p:cNvSpPr txBox="1"/>
          <p:nvPr/>
        </p:nvSpPr>
        <p:spPr>
          <a:xfrm>
            <a:off x="3547872" y="2377440"/>
            <a:ext cx="2286000" cy="68580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dalyvavo pasipriešinime kartu su ryšininkais ir rėmėjais</a:t>
            </a:r>
            <a:endParaRPr lang="en-US" sz="1300" dirty="0"/>
          </a:p>
        </p:txBody>
      </p:sp>
      <p:sp>
        <p:nvSpPr>
          <p:cNvPr id="10" name="Text 8"/>
          <p:cNvSpPr txBox="1"/>
          <p:nvPr/>
        </p:nvSpPr>
        <p:spPr>
          <a:xfrm>
            <a:off x="3547872" y="3063240"/>
            <a:ext cx="2286000" cy="228600"/>
          </a:xfrm>
          <a:prstGeom prst="rect">
            <a:avLst/>
          </a:prstGeom>
          <a:noFill/>
          <a:ln/>
        </p:spPr>
        <p:txBody>
          <a:bodyPr wrap="square" lIns="0" tIns="0" rIns="0" bIns="0" rtlCol="0" anchor="t"/>
          <a:lstStyle/>
          <a:p>
            <a:pPr indent="0" marL="0">
              <a:buNone/>
            </a:pPr>
            <a:r>
              <a:rPr lang="en-US" sz="900" dirty="0">
                <a:solidFill>
                  <a:srgbClr val="9AA19C"/>
                </a:solidFill>
                <a:latin typeface="Courier New" pitchFamily="34" charset="0"/>
                <a:ea typeface="Courier New" pitchFamily="34" charset="-122"/>
                <a:cs typeface="Courier New" pitchFamily="34" charset="-120"/>
              </a:rPr>
              <a:t>KAM</a:t>
            </a:r>
            <a:endParaRPr lang="en-US" sz="900" dirty="0"/>
          </a:p>
        </p:txBody>
      </p:sp>
      <p:sp>
        <p:nvSpPr>
          <p:cNvPr id="11" name="Shape 9"/>
          <p:cNvSpPr/>
          <p:nvPr/>
        </p:nvSpPr>
        <p:spPr>
          <a:xfrm>
            <a:off x="6181344" y="1417320"/>
            <a:ext cx="2615184" cy="1965960"/>
          </a:xfrm>
          <a:prstGeom prst="roundRect">
            <a:avLst>
              <a:gd name="adj" fmla="val 8372"/>
            </a:avLst>
          </a:prstGeom>
          <a:solidFill>
            <a:srgbClr val="FF4F3A"/>
          </a:solidFill>
          <a:ln w="12700">
            <a:solidFill>
              <a:srgbClr val="FF4F3A"/>
            </a:solidFill>
            <a:prstDash val="solid"/>
          </a:ln>
        </p:spPr>
      </p:sp>
      <p:sp>
        <p:nvSpPr>
          <p:cNvPr id="12" name="Text 10"/>
          <p:cNvSpPr txBox="1"/>
          <p:nvPr/>
        </p:nvSpPr>
        <p:spPr>
          <a:xfrm>
            <a:off x="6364224" y="1508760"/>
            <a:ext cx="2286000" cy="868680"/>
          </a:xfrm>
          <a:prstGeom prst="rect">
            <a:avLst/>
          </a:prstGeom>
          <a:noFill/>
          <a:ln/>
        </p:spPr>
        <p:txBody>
          <a:bodyPr wrap="square" lIns="0" tIns="0" rIns="0" bIns="0" rtlCol="0" anchor="t"/>
          <a:lstStyle/>
          <a:p>
            <a:pPr indent="0" marL="0">
              <a:buNone/>
            </a:pPr>
            <a:r>
              <a:rPr lang="en-US" sz="4400" dirty="0">
                <a:solidFill>
                  <a:srgbClr val="FFFFFF"/>
                </a:solidFill>
                <a:latin typeface="Impact" pitchFamily="34" charset="0"/>
                <a:ea typeface="Impact" pitchFamily="34" charset="-122"/>
                <a:cs typeface="Impact" pitchFamily="34" charset="-120"/>
              </a:rPr>
              <a:t>~20 000</a:t>
            </a:r>
            <a:endParaRPr lang="en-US" sz="4400" dirty="0"/>
          </a:p>
        </p:txBody>
      </p:sp>
      <p:sp>
        <p:nvSpPr>
          <p:cNvPr id="13" name="Text 11"/>
          <p:cNvSpPr txBox="1"/>
          <p:nvPr/>
        </p:nvSpPr>
        <p:spPr>
          <a:xfrm>
            <a:off x="6364224" y="2377440"/>
            <a:ext cx="2286000" cy="68580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pasipriešinimo dalyvių žuvo</a:t>
            </a:r>
            <a:endParaRPr lang="en-US" sz="1300" dirty="0"/>
          </a:p>
        </p:txBody>
      </p:sp>
      <p:sp>
        <p:nvSpPr>
          <p:cNvPr id="14" name="Text 12"/>
          <p:cNvSpPr txBox="1"/>
          <p:nvPr/>
        </p:nvSpPr>
        <p:spPr>
          <a:xfrm>
            <a:off x="6364224" y="3063240"/>
            <a:ext cx="2286000" cy="228600"/>
          </a:xfrm>
          <a:prstGeom prst="rect">
            <a:avLst/>
          </a:prstGeom>
          <a:noFill/>
          <a:ln/>
        </p:spPr>
        <p:txBody>
          <a:bodyPr wrap="square" lIns="0" tIns="0" rIns="0" bIns="0" rtlCol="0" anchor="t"/>
          <a:lstStyle/>
          <a:p>
            <a:pPr indent="0" marL="0">
              <a:buNone/>
            </a:pPr>
            <a:r>
              <a:rPr lang="en-US" sz="900" dirty="0">
                <a:solidFill>
                  <a:srgbClr val="FFFFFF"/>
                </a:solidFill>
                <a:latin typeface="Courier New" pitchFamily="34" charset="0"/>
                <a:ea typeface="Courier New" pitchFamily="34" charset="-122"/>
                <a:cs typeface="Courier New" pitchFamily="34" charset="-120"/>
              </a:rPr>
              <a:t>VLE, KAM</a:t>
            </a:r>
            <a:endParaRPr lang="en-US" sz="900" dirty="0"/>
          </a:p>
        </p:txBody>
      </p:sp>
      <p:sp>
        <p:nvSpPr>
          <p:cNvPr id="15" name="Shape 13"/>
          <p:cNvSpPr/>
          <p:nvPr/>
        </p:nvSpPr>
        <p:spPr>
          <a:xfrm>
            <a:off x="8997696" y="1417320"/>
            <a:ext cx="2615184" cy="1965960"/>
          </a:xfrm>
          <a:prstGeom prst="roundRect">
            <a:avLst>
              <a:gd name="adj" fmla="val 8372"/>
            </a:avLst>
          </a:prstGeom>
          <a:solidFill>
            <a:srgbClr val="1A211D"/>
          </a:solidFill>
          <a:ln w="12700">
            <a:solidFill>
              <a:srgbClr val="1A211D"/>
            </a:solidFill>
            <a:prstDash val="solid"/>
          </a:ln>
        </p:spPr>
      </p:sp>
      <p:sp>
        <p:nvSpPr>
          <p:cNvPr id="16" name="Text 14"/>
          <p:cNvSpPr txBox="1"/>
          <p:nvPr/>
        </p:nvSpPr>
        <p:spPr>
          <a:xfrm>
            <a:off x="9180576" y="1508760"/>
            <a:ext cx="2286000" cy="868680"/>
          </a:xfrm>
          <a:prstGeom prst="rect">
            <a:avLst/>
          </a:prstGeom>
          <a:noFill/>
          <a:ln/>
        </p:spPr>
        <p:txBody>
          <a:bodyPr wrap="square" lIns="0" tIns="0" rIns="0" bIns="0" rtlCol="0" anchor="t"/>
          <a:lstStyle/>
          <a:p>
            <a:pPr indent="0" marL="0">
              <a:buNone/>
            </a:pPr>
            <a:r>
              <a:rPr lang="en-US" sz="4400" dirty="0">
                <a:solidFill>
                  <a:srgbClr val="FFCF3A"/>
                </a:solidFill>
                <a:latin typeface="Impact" pitchFamily="34" charset="0"/>
                <a:ea typeface="Impact" pitchFamily="34" charset="-122"/>
                <a:cs typeface="Impact" pitchFamily="34" charset="-120"/>
              </a:rPr>
              <a:t>132 000+</a:t>
            </a:r>
            <a:endParaRPr lang="en-US" sz="4400" dirty="0"/>
          </a:p>
        </p:txBody>
      </p:sp>
      <p:sp>
        <p:nvSpPr>
          <p:cNvPr id="17" name="Text 15"/>
          <p:cNvSpPr txBox="1"/>
          <p:nvPr/>
        </p:nvSpPr>
        <p:spPr>
          <a:xfrm>
            <a:off x="9180576" y="2377440"/>
            <a:ext cx="2286000" cy="68580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žmonių ištremta 1944–1953 m.</a:t>
            </a:r>
            <a:endParaRPr lang="en-US" sz="1300" dirty="0"/>
          </a:p>
        </p:txBody>
      </p:sp>
      <p:sp>
        <p:nvSpPr>
          <p:cNvPr id="18" name="Text 16"/>
          <p:cNvSpPr txBox="1"/>
          <p:nvPr/>
        </p:nvSpPr>
        <p:spPr>
          <a:xfrm>
            <a:off x="9180576" y="3063240"/>
            <a:ext cx="2286000" cy="228600"/>
          </a:xfrm>
          <a:prstGeom prst="rect">
            <a:avLst/>
          </a:prstGeom>
          <a:noFill/>
          <a:ln/>
        </p:spPr>
        <p:txBody>
          <a:bodyPr wrap="square" lIns="0" tIns="0" rIns="0" bIns="0" rtlCol="0" anchor="t"/>
          <a:lstStyle/>
          <a:p>
            <a:pPr indent="0" marL="0">
              <a:buNone/>
            </a:pPr>
            <a:r>
              <a:rPr lang="en-US" sz="900" dirty="0">
                <a:solidFill>
                  <a:srgbClr val="9AA19C"/>
                </a:solidFill>
                <a:latin typeface="Courier New" pitchFamily="34" charset="0"/>
                <a:ea typeface="Courier New" pitchFamily="34" charset="-122"/>
                <a:cs typeface="Courier New" pitchFamily="34" charset="-120"/>
              </a:rPr>
              <a:t>VLE</a:t>
            </a:r>
            <a:endParaRPr lang="en-US" sz="900" dirty="0"/>
          </a:p>
        </p:txBody>
      </p:sp>
      <p:sp>
        <p:nvSpPr>
          <p:cNvPr id="19" name="Text 17"/>
          <p:cNvSpPr txBox="1"/>
          <p:nvPr/>
        </p:nvSpPr>
        <p:spPr>
          <a:xfrm>
            <a:off x="548640" y="3611880"/>
            <a:ext cx="4572000" cy="292608"/>
          </a:xfrm>
          <a:prstGeom prst="rect">
            <a:avLst/>
          </a:prstGeom>
          <a:noFill/>
          <a:ln/>
        </p:spPr>
        <p:txBody>
          <a:bodyPr wrap="square" lIns="0" tIns="0" rIns="0" bIns="0" rtlCol="0" anchor="t"/>
          <a:lstStyle/>
          <a:p>
            <a:pPr indent="0" marL="0">
              <a:buNone/>
            </a:pPr>
            <a:r>
              <a:rPr lang="en-US" sz="1200" b="1" spc="120" kern="0" dirty="0">
                <a:solidFill>
                  <a:srgbClr val="FF4F3A"/>
                </a:solidFill>
                <a:latin typeface="Courier New" pitchFamily="34" charset="0"/>
                <a:ea typeface="Courier New" pitchFamily="34" charset="-122"/>
                <a:cs typeface="Courier New" pitchFamily="34" charset="-120"/>
              </a:rPr>
              <a:t>BALTIJOS ŠALYS</a:t>
            </a:r>
            <a:endParaRPr lang="en-US" sz="1200" dirty="0"/>
          </a:p>
        </p:txBody>
      </p:sp>
      <p:sp>
        <p:nvSpPr>
          <p:cNvPr id="20" name="Shape 18"/>
          <p:cNvSpPr/>
          <p:nvPr/>
        </p:nvSpPr>
        <p:spPr>
          <a:xfrm>
            <a:off x="548640" y="3931920"/>
            <a:ext cx="6949440" cy="475488"/>
          </a:xfrm>
          <a:prstGeom prst="roundRect">
            <a:avLst>
              <a:gd name="adj" fmla="val 34615"/>
            </a:avLst>
          </a:prstGeom>
          <a:solidFill>
            <a:srgbClr val="FFCF3A"/>
          </a:solidFill>
          <a:ln w="12700">
            <a:solidFill>
              <a:srgbClr val="FFCF3A"/>
            </a:solidFill>
            <a:prstDash val="solid"/>
          </a:ln>
        </p:spPr>
      </p:sp>
      <p:sp>
        <p:nvSpPr>
          <p:cNvPr id="21" name="Text 19"/>
          <p:cNvSpPr txBox="1"/>
          <p:nvPr/>
        </p:nvSpPr>
        <p:spPr>
          <a:xfrm>
            <a:off x="731520" y="3931920"/>
            <a:ext cx="1280160" cy="475488"/>
          </a:xfrm>
          <a:prstGeom prst="rect">
            <a:avLst/>
          </a:prstGeom>
          <a:noFill/>
          <a:ln/>
        </p:spPr>
        <p:txBody>
          <a:bodyPr wrap="square" lIns="0" tIns="0" rIns="0" bIns="0" rtlCol="0" anchor="ctr"/>
          <a:lstStyle/>
          <a:p>
            <a:pPr indent="0" marL="0">
              <a:buNone/>
            </a:pPr>
            <a:r>
              <a:rPr lang="en-US" sz="1500" b="1" dirty="0">
                <a:solidFill>
                  <a:srgbClr val="1A211D"/>
                </a:solidFill>
                <a:latin typeface="Arial" pitchFamily="34" charset="0"/>
                <a:ea typeface="Arial" pitchFamily="34" charset="-122"/>
                <a:cs typeface="Arial" pitchFamily="34" charset="-120"/>
              </a:rPr>
              <a:t>Lietuva</a:t>
            </a:r>
            <a:endParaRPr lang="en-US" sz="1500" dirty="0"/>
          </a:p>
        </p:txBody>
      </p:sp>
      <p:sp>
        <p:nvSpPr>
          <p:cNvPr id="22" name="Text 20"/>
          <p:cNvSpPr txBox="1"/>
          <p:nvPr/>
        </p:nvSpPr>
        <p:spPr>
          <a:xfrm>
            <a:off x="2011680" y="3931920"/>
            <a:ext cx="1097280" cy="475488"/>
          </a:xfrm>
          <a:prstGeom prst="rect">
            <a:avLst/>
          </a:prstGeom>
          <a:noFill/>
          <a:ln/>
        </p:spPr>
        <p:txBody>
          <a:bodyPr wrap="square" lIns="0" tIns="0" rIns="0" bIns="0" rtlCol="0" anchor="ctr"/>
          <a:lstStyle/>
          <a:p>
            <a:pPr indent="0" marL="0">
              <a:buNone/>
            </a:pPr>
            <a:r>
              <a:rPr lang="en-US" sz="1400" b="1" dirty="0">
                <a:solidFill>
                  <a:srgbClr val="1A211D"/>
                </a:solidFill>
                <a:latin typeface="Courier New" pitchFamily="34" charset="0"/>
                <a:ea typeface="Courier New" pitchFamily="34" charset="-122"/>
                <a:cs typeface="Courier New" pitchFamily="34" charset="-120"/>
              </a:rPr>
              <a:t>~50 000</a:t>
            </a:r>
            <a:endParaRPr lang="en-US" sz="1400" dirty="0"/>
          </a:p>
        </p:txBody>
      </p:sp>
      <p:sp>
        <p:nvSpPr>
          <p:cNvPr id="23" name="Text 21"/>
          <p:cNvSpPr txBox="1"/>
          <p:nvPr/>
        </p:nvSpPr>
        <p:spPr>
          <a:xfrm>
            <a:off x="3108960" y="3931920"/>
            <a:ext cx="1280160" cy="475488"/>
          </a:xfrm>
          <a:prstGeom prst="rect">
            <a:avLst/>
          </a:prstGeom>
          <a:noFill/>
          <a:ln/>
        </p:spPr>
        <p:txBody>
          <a:bodyPr wrap="square" lIns="0" tIns="0" rIns="0" bIns="0" rtlCol="0" anchor="ctr"/>
          <a:lstStyle/>
          <a:p>
            <a:pPr indent="0" marL="0">
              <a:buNone/>
            </a:pPr>
            <a:r>
              <a:rPr lang="en-US" sz="1300" dirty="0">
                <a:solidFill>
                  <a:srgbClr val="1A211D"/>
                </a:solidFill>
                <a:latin typeface="Courier New" pitchFamily="34" charset="0"/>
                <a:ea typeface="Courier New" pitchFamily="34" charset="-122"/>
                <a:cs typeface="Courier New" pitchFamily="34" charset="-120"/>
              </a:rPr>
              <a:t>1944–1953</a:t>
            </a:r>
            <a:endParaRPr lang="en-US" sz="1300" dirty="0"/>
          </a:p>
        </p:txBody>
      </p:sp>
      <p:sp>
        <p:nvSpPr>
          <p:cNvPr id="24" name="Text 22"/>
          <p:cNvSpPr txBox="1"/>
          <p:nvPr/>
        </p:nvSpPr>
        <p:spPr>
          <a:xfrm>
            <a:off x="4389120" y="3931920"/>
            <a:ext cx="3063240" cy="475488"/>
          </a:xfrm>
          <a:prstGeom prst="rect">
            <a:avLst/>
          </a:prstGeom>
          <a:noFill/>
          <a:ln/>
        </p:spPr>
        <p:txBody>
          <a:bodyPr wrap="square" lIns="0" tIns="0" rIns="0" bIns="0" rtlCol="0" anchor="ctr"/>
          <a:lstStyle/>
          <a:p>
            <a:pPr indent="0" marL="0">
              <a:buNone/>
            </a:pPr>
            <a:r>
              <a:rPr lang="en-US" sz="1200" dirty="0">
                <a:solidFill>
                  <a:srgbClr val="1A211D"/>
                </a:solidFill>
                <a:latin typeface="Arial" pitchFamily="34" charset="0"/>
                <a:ea typeface="Arial" pitchFamily="34" charset="-122"/>
                <a:cs typeface="Arial" pitchFamily="34" charset="-120"/>
              </a:rPr>
              <a:t>Atkakliausia, ilgiausiai organizuota kova</a:t>
            </a:r>
            <a:endParaRPr lang="en-US" sz="1200" dirty="0"/>
          </a:p>
        </p:txBody>
      </p:sp>
      <p:sp>
        <p:nvSpPr>
          <p:cNvPr id="25" name="Shape 23"/>
          <p:cNvSpPr/>
          <p:nvPr/>
        </p:nvSpPr>
        <p:spPr>
          <a:xfrm>
            <a:off x="548640" y="4480560"/>
            <a:ext cx="6949440" cy="475488"/>
          </a:xfrm>
          <a:prstGeom prst="roundRect">
            <a:avLst>
              <a:gd name="adj" fmla="val 34615"/>
            </a:avLst>
          </a:prstGeom>
          <a:solidFill>
            <a:srgbClr val="F6F3EC"/>
          </a:solidFill>
          <a:ln w="12700">
            <a:solidFill>
              <a:srgbClr val="F6F3EC"/>
            </a:solidFill>
            <a:prstDash val="solid"/>
          </a:ln>
        </p:spPr>
      </p:sp>
      <p:sp>
        <p:nvSpPr>
          <p:cNvPr id="26" name="Text 24"/>
          <p:cNvSpPr txBox="1"/>
          <p:nvPr/>
        </p:nvSpPr>
        <p:spPr>
          <a:xfrm>
            <a:off x="731520" y="4480560"/>
            <a:ext cx="1280160" cy="475488"/>
          </a:xfrm>
          <a:prstGeom prst="rect">
            <a:avLst/>
          </a:prstGeom>
          <a:noFill/>
          <a:ln/>
        </p:spPr>
        <p:txBody>
          <a:bodyPr wrap="square" lIns="0" tIns="0" rIns="0" bIns="0" rtlCol="0" anchor="ctr"/>
          <a:lstStyle/>
          <a:p>
            <a:pPr indent="0" marL="0">
              <a:buNone/>
            </a:pPr>
            <a:r>
              <a:rPr lang="en-US" sz="1500" b="1" dirty="0">
                <a:solidFill>
                  <a:srgbClr val="1A211D"/>
                </a:solidFill>
                <a:latin typeface="Arial" pitchFamily="34" charset="0"/>
                <a:ea typeface="Arial" pitchFamily="34" charset="-122"/>
                <a:cs typeface="Arial" pitchFamily="34" charset="-120"/>
              </a:rPr>
              <a:t>Latvija</a:t>
            </a:r>
            <a:endParaRPr lang="en-US" sz="1500" dirty="0"/>
          </a:p>
        </p:txBody>
      </p:sp>
      <p:sp>
        <p:nvSpPr>
          <p:cNvPr id="27" name="Text 25"/>
          <p:cNvSpPr txBox="1"/>
          <p:nvPr/>
        </p:nvSpPr>
        <p:spPr>
          <a:xfrm>
            <a:off x="2011680" y="4480560"/>
            <a:ext cx="1097280" cy="475488"/>
          </a:xfrm>
          <a:prstGeom prst="rect">
            <a:avLst/>
          </a:prstGeom>
          <a:noFill/>
          <a:ln/>
        </p:spPr>
        <p:txBody>
          <a:bodyPr wrap="square" lIns="0" tIns="0" rIns="0" bIns="0" rtlCol="0" anchor="ctr"/>
          <a:lstStyle/>
          <a:p>
            <a:pPr indent="0" marL="0">
              <a:buNone/>
            </a:pPr>
            <a:r>
              <a:rPr lang="en-US" sz="1400" b="1" dirty="0">
                <a:solidFill>
                  <a:srgbClr val="1A211D"/>
                </a:solidFill>
                <a:latin typeface="Courier New" pitchFamily="34" charset="0"/>
                <a:ea typeface="Courier New" pitchFamily="34" charset="-122"/>
                <a:cs typeface="Courier New" pitchFamily="34" charset="-120"/>
              </a:rPr>
              <a:t>~20 000</a:t>
            </a:r>
            <a:endParaRPr lang="en-US" sz="1400" dirty="0"/>
          </a:p>
        </p:txBody>
      </p:sp>
      <p:sp>
        <p:nvSpPr>
          <p:cNvPr id="28" name="Text 26"/>
          <p:cNvSpPr txBox="1"/>
          <p:nvPr/>
        </p:nvSpPr>
        <p:spPr>
          <a:xfrm>
            <a:off x="3108960" y="4480560"/>
            <a:ext cx="1280160" cy="475488"/>
          </a:xfrm>
          <a:prstGeom prst="rect">
            <a:avLst/>
          </a:prstGeom>
          <a:noFill/>
          <a:ln/>
        </p:spPr>
        <p:txBody>
          <a:bodyPr wrap="square" lIns="0" tIns="0" rIns="0" bIns="0" rtlCol="0" anchor="ctr"/>
          <a:lstStyle/>
          <a:p>
            <a:pPr indent="0" marL="0">
              <a:buNone/>
            </a:pPr>
            <a:r>
              <a:rPr lang="en-US" sz="1300" dirty="0">
                <a:solidFill>
                  <a:srgbClr val="1A211D"/>
                </a:solidFill>
                <a:latin typeface="Courier New" pitchFamily="34" charset="0"/>
                <a:ea typeface="Courier New" pitchFamily="34" charset="-122"/>
                <a:cs typeface="Courier New" pitchFamily="34" charset="-120"/>
              </a:rPr>
              <a:t>1944–1956</a:t>
            </a:r>
            <a:endParaRPr lang="en-US" sz="1300" dirty="0"/>
          </a:p>
        </p:txBody>
      </p:sp>
      <p:sp>
        <p:nvSpPr>
          <p:cNvPr id="29" name="Text 27"/>
          <p:cNvSpPr txBox="1"/>
          <p:nvPr/>
        </p:nvSpPr>
        <p:spPr>
          <a:xfrm>
            <a:off x="4389120" y="4480560"/>
            <a:ext cx="3063240" cy="475488"/>
          </a:xfrm>
          <a:prstGeom prst="rect">
            <a:avLst/>
          </a:prstGeom>
          <a:noFill/>
          <a:ln/>
        </p:spPr>
        <p:txBody>
          <a:bodyPr wrap="square" lIns="0" tIns="0" rIns="0" bIns="0" rtlCol="0" anchor="ctr"/>
          <a:lstStyle/>
          <a:p>
            <a:pPr indent="0" marL="0">
              <a:buNone/>
            </a:pPr>
            <a:r>
              <a:rPr lang="en-US" sz="1200" dirty="0">
                <a:solidFill>
                  <a:srgbClr val="1A211D"/>
                </a:solidFill>
                <a:latin typeface="Arial" pitchFamily="34" charset="0"/>
                <a:ea typeface="Arial" pitchFamily="34" charset="-122"/>
                <a:cs typeface="Arial" pitchFamily="34" charset="-120"/>
              </a:rPr>
              <a:t>Mažiausiai 414 moterų partizanių</a:t>
            </a:r>
            <a:endParaRPr lang="en-US" sz="1200" dirty="0"/>
          </a:p>
        </p:txBody>
      </p:sp>
      <p:sp>
        <p:nvSpPr>
          <p:cNvPr id="30" name="Shape 28"/>
          <p:cNvSpPr/>
          <p:nvPr/>
        </p:nvSpPr>
        <p:spPr>
          <a:xfrm>
            <a:off x="548640" y="5029200"/>
            <a:ext cx="6949440" cy="475488"/>
          </a:xfrm>
          <a:prstGeom prst="roundRect">
            <a:avLst>
              <a:gd name="adj" fmla="val 34615"/>
            </a:avLst>
          </a:prstGeom>
          <a:solidFill>
            <a:srgbClr val="F6F3EC"/>
          </a:solidFill>
          <a:ln w="12700">
            <a:solidFill>
              <a:srgbClr val="F6F3EC"/>
            </a:solidFill>
            <a:prstDash val="solid"/>
          </a:ln>
        </p:spPr>
      </p:sp>
      <p:sp>
        <p:nvSpPr>
          <p:cNvPr id="31" name="Text 29"/>
          <p:cNvSpPr txBox="1"/>
          <p:nvPr/>
        </p:nvSpPr>
        <p:spPr>
          <a:xfrm>
            <a:off x="731520" y="5029200"/>
            <a:ext cx="1280160" cy="475488"/>
          </a:xfrm>
          <a:prstGeom prst="rect">
            <a:avLst/>
          </a:prstGeom>
          <a:noFill/>
          <a:ln/>
        </p:spPr>
        <p:txBody>
          <a:bodyPr wrap="square" lIns="0" tIns="0" rIns="0" bIns="0" rtlCol="0" anchor="ctr"/>
          <a:lstStyle/>
          <a:p>
            <a:pPr indent="0" marL="0">
              <a:buNone/>
            </a:pPr>
            <a:r>
              <a:rPr lang="en-US" sz="1500" b="1" dirty="0">
                <a:solidFill>
                  <a:srgbClr val="1A211D"/>
                </a:solidFill>
                <a:latin typeface="Arial" pitchFamily="34" charset="0"/>
                <a:ea typeface="Arial" pitchFamily="34" charset="-122"/>
                <a:cs typeface="Arial" pitchFamily="34" charset="-120"/>
              </a:rPr>
              <a:t>Estija</a:t>
            </a:r>
            <a:endParaRPr lang="en-US" sz="1500" dirty="0"/>
          </a:p>
        </p:txBody>
      </p:sp>
      <p:sp>
        <p:nvSpPr>
          <p:cNvPr id="32" name="Text 30"/>
          <p:cNvSpPr txBox="1"/>
          <p:nvPr/>
        </p:nvSpPr>
        <p:spPr>
          <a:xfrm>
            <a:off x="2011680" y="5029200"/>
            <a:ext cx="1097280" cy="475488"/>
          </a:xfrm>
          <a:prstGeom prst="rect">
            <a:avLst/>
          </a:prstGeom>
          <a:noFill/>
          <a:ln/>
        </p:spPr>
        <p:txBody>
          <a:bodyPr wrap="square" lIns="0" tIns="0" rIns="0" bIns="0" rtlCol="0" anchor="ctr"/>
          <a:lstStyle/>
          <a:p>
            <a:pPr indent="0" marL="0">
              <a:buNone/>
            </a:pPr>
            <a:r>
              <a:rPr lang="en-US" sz="1400" b="1" dirty="0">
                <a:solidFill>
                  <a:srgbClr val="1A211D"/>
                </a:solidFill>
                <a:latin typeface="Courier New" pitchFamily="34" charset="0"/>
                <a:ea typeface="Courier New" pitchFamily="34" charset="-122"/>
                <a:cs typeface="Courier New" pitchFamily="34" charset="-120"/>
              </a:rPr>
              <a:t>~15 000</a:t>
            </a:r>
            <a:endParaRPr lang="en-US" sz="1400" dirty="0"/>
          </a:p>
        </p:txBody>
      </p:sp>
      <p:sp>
        <p:nvSpPr>
          <p:cNvPr id="33" name="Text 31"/>
          <p:cNvSpPr txBox="1"/>
          <p:nvPr/>
        </p:nvSpPr>
        <p:spPr>
          <a:xfrm>
            <a:off x="3108960" y="5029200"/>
            <a:ext cx="1280160" cy="475488"/>
          </a:xfrm>
          <a:prstGeom prst="rect">
            <a:avLst/>
          </a:prstGeom>
          <a:noFill/>
          <a:ln/>
        </p:spPr>
        <p:txBody>
          <a:bodyPr wrap="square" lIns="0" tIns="0" rIns="0" bIns="0" rtlCol="0" anchor="ctr"/>
          <a:lstStyle/>
          <a:p>
            <a:pPr indent="0" marL="0">
              <a:buNone/>
            </a:pPr>
            <a:r>
              <a:rPr lang="en-US" sz="1300" dirty="0">
                <a:solidFill>
                  <a:srgbClr val="1A211D"/>
                </a:solidFill>
                <a:latin typeface="Courier New" pitchFamily="34" charset="0"/>
                <a:ea typeface="Courier New" pitchFamily="34" charset="-122"/>
                <a:cs typeface="Courier New" pitchFamily="34" charset="-120"/>
              </a:rPr>
              <a:t>1944–1953</a:t>
            </a:r>
            <a:endParaRPr lang="en-US" sz="1300" dirty="0"/>
          </a:p>
        </p:txBody>
      </p:sp>
      <p:sp>
        <p:nvSpPr>
          <p:cNvPr id="34" name="Text 32"/>
          <p:cNvSpPr txBox="1"/>
          <p:nvPr/>
        </p:nvSpPr>
        <p:spPr>
          <a:xfrm>
            <a:off x="4389120" y="5029200"/>
            <a:ext cx="3063240" cy="475488"/>
          </a:xfrm>
          <a:prstGeom prst="rect">
            <a:avLst/>
          </a:prstGeom>
          <a:noFill/>
          <a:ln/>
        </p:spPr>
        <p:txBody>
          <a:bodyPr wrap="square" lIns="0" tIns="0" rIns="0" bIns="0" rtlCol="0" anchor="ctr"/>
          <a:lstStyle/>
          <a:p>
            <a:pPr indent="0" marL="0">
              <a:buNone/>
            </a:pPr>
            <a:r>
              <a:rPr lang="en-US" sz="1200" dirty="0">
                <a:solidFill>
                  <a:srgbClr val="1A211D"/>
                </a:solidFill>
                <a:latin typeface="Arial" pitchFamily="34" charset="0"/>
                <a:ea typeface="Arial" pitchFamily="34" charset="-122"/>
                <a:cs typeface="Arial" pitchFamily="34" charset="-120"/>
              </a:rPr>
              <a:t>Paskutinis miško brolis žuvo 1978 m.</a:t>
            </a:r>
            <a:endParaRPr lang="en-US" sz="1200" dirty="0"/>
          </a:p>
        </p:txBody>
      </p:sp>
      <p:sp>
        <p:nvSpPr>
          <p:cNvPr id="35" name="Shape 33"/>
          <p:cNvSpPr/>
          <p:nvPr/>
        </p:nvSpPr>
        <p:spPr>
          <a:xfrm>
            <a:off x="7863840" y="3611880"/>
            <a:ext cx="3749040" cy="2514600"/>
          </a:xfrm>
          <a:prstGeom prst="roundRect">
            <a:avLst>
              <a:gd name="adj" fmla="val 6545"/>
            </a:avLst>
          </a:prstGeom>
          <a:solidFill>
            <a:srgbClr val="FFCF3A"/>
          </a:solidFill>
          <a:ln w="12700">
            <a:solidFill>
              <a:srgbClr val="FFCF3A"/>
            </a:solidFill>
            <a:prstDash val="solid"/>
          </a:ln>
        </p:spPr>
      </p:sp>
      <p:pic>
        <p:nvPicPr>
          <p:cNvPr id="36" name="Image 0" descr="preencoded.png">    </p:cNvPr>
          <p:cNvPicPr>
            <a:picLocks noChangeAspect="1"/>
          </p:cNvPicPr>
          <p:nvPr/>
        </p:nvPicPr>
        <p:blipFill>
          <a:blip r:embed="rId1"/>
          <a:stretch>
            <a:fillRect/>
          </a:stretch>
        </p:blipFill>
        <p:spPr>
          <a:xfrm>
            <a:off x="8092440" y="3794760"/>
            <a:ext cx="502920" cy="502920"/>
          </a:xfrm>
          <a:prstGeom prst="rect">
            <a:avLst/>
          </a:prstGeom>
        </p:spPr>
      </p:pic>
      <p:sp>
        <p:nvSpPr>
          <p:cNvPr id="37" name="Text 34"/>
          <p:cNvSpPr txBox="1"/>
          <p:nvPr/>
        </p:nvSpPr>
        <p:spPr>
          <a:xfrm>
            <a:off x="8092440" y="4389120"/>
            <a:ext cx="3291840" cy="155448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~20 000 ar 7 890 žuvusių? Kodėl šaltiniai skiriasi?</a:t>
            </a:r>
            <a:endParaRPr lang="en-US" sz="2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TRYS KARO ETAPAI</a:t>
            </a:r>
            <a:endParaRPr lang="en-US" sz="4400" dirty="0"/>
          </a:p>
        </p:txBody>
      </p:sp>
      <p:sp>
        <p:nvSpPr>
          <p:cNvPr id="3" name="Shape 1"/>
          <p:cNvSpPr/>
          <p:nvPr/>
        </p:nvSpPr>
        <p:spPr>
          <a:xfrm>
            <a:off x="548640" y="1463040"/>
            <a:ext cx="3520440" cy="3108960"/>
          </a:xfrm>
          <a:prstGeom prst="roundRect">
            <a:avLst>
              <a:gd name="adj" fmla="val 5294"/>
            </a:avLst>
          </a:prstGeom>
          <a:solidFill>
            <a:srgbClr val="FFCF3A"/>
          </a:solidFill>
          <a:ln w="12700">
            <a:solidFill>
              <a:srgbClr val="FFCF3A"/>
            </a:solidFill>
            <a:prstDash val="solid"/>
          </a:ln>
        </p:spPr>
      </p:sp>
      <p:sp>
        <p:nvSpPr>
          <p:cNvPr id="4" name="Text 2"/>
          <p:cNvSpPr txBox="1"/>
          <p:nvPr/>
        </p:nvSpPr>
        <p:spPr>
          <a:xfrm>
            <a:off x="822960" y="1554480"/>
            <a:ext cx="1371600" cy="1005840"/>
          </a:xfrm>
          <a:prstGeom prst="rect">
            <a:avLst/>
          </a:prstGeom>
          <a:noFill/>
          <a:ln/>
        </p:spPr>
        <p:txBody>
          <a:bodyPr wrap="square" lIns="0" tIns="0" rIns="0" bIns="0" rtlCol="0" anchor="t"/>
          <a:lstStyle/>
          <a:p>
            <a:pPr indent="0" marL="0">
              <a:buNone/>
            </a:pPr>
            <a:r>
              <a:rPr lang="en-US" sz="6400" dirty="0">
                <a:solidFill>
                  <a:srgbClr val="1A211D"/>
                </a:solidFill>
                <a:latin typeface="Impact" pitchFamily="34" charset="0"/>
                <a:ea typeface="Impact" pitchFamily="34" charset="-122"/>
                <a:cs typeface="Impact" pitchFamily="34" charset="-120"/>
              </a:rPr>
              <a:t>I</a:t>
            </a:r>
            <a:endParaRPr lang="en-US" sz="6400" dirty="0"/>
          </a:p>
        </p:txBody>
      </p:sp>
      <p:sp>
        <p:nvSpPr>
          <p:cNvPr id="5" name="Text 3"/>
          <p:cNvSpPr txBox="1"/>
          <p:nvPr/>
        </p:nvSpPr>
        <p:spPr>
          <a:xfrm>
            <a:off x="822960" y="2606040"/>
            <a:ext cx="3017520" cy="457200"/>
          </a:xfrm>
          <a:prstGeom prst="rect">
            <a:avLst/>
          </a:prstGeom>
          <a:noFill/>
          <a:ln/>
        </p:spPr>
        <p:txBody>
          <a:bodyPr wrap="square" lIns="0" tIns="0" rIns="0" bIns="0" rtlCol="0" anchor="t"/>
          <a:lstStyle/>
          <a:p>
            <a:pPr indent="0" marL="0">
              <a:buNone/>
            </a:pPr>
            <a:r>
              <a:rPr lang="en-US" sz="1800" b="1" dirty="0">
                <a:solidFill>
                  <a:srgbClr val="1A211D"/>
                </a:solidFill>
                <a:latin typeface="Courier New" pitchFamily="34" charset="0"/>
                <a:ea typeface="Courier New" pitchFamily="34" charset="-122"/>
                <a:cs typeface="Courier New" pitchFamily="34" charset="-120"/>
              </a:rPr>
              <a:t>1944–1946</a:t>
            </a:r>
            <a:endParaRPr lang="en-US" sz="1800" dirty="0"/>
          </a:p>
        </p:txBody>
      </p:sp>
      <p:sp>
        <p:nvSpPr>
          <p:cNvPr id="6" name="Text 4"/>
          <p:cNvSpPr txBox="1"/>
          <p:nvPr/>
        </p:nvSpPr>
        <p:spPr>
          <a:xfrm>
            <a:off x="822960" y="3154680"/>
            <a:ext cx="3017520" cy="128016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Dideli būriai, atviri mūšiai, viltis sulaukti Vakarų pagalbos</a:t>
            </a:r>
            <a:endParaRPr lang="en-US" sz="1600" dirty="0"/>
          </a:p>
        </p:txBody>
      </p:sp>
      <p:sp>
        <p:nvSpPr>
          <p:cNvPr id="7" name="Shape 5"/>
          <p:cNvSpPr/>
          <p:nvPr/>
        </p:nvSpPr>
        <p:spPr>
          <a:xfrm>
            <a:off x="4297680" y="1463040"/>
            <a:ext cx="3520440" cy="3108960"/>
          </a:xfrm>
          <a:prstGeom prst="roundRect">
            <a:avLst>
              <a:gd name="adj" fmla="val 5294"/>
            </a:avLst>
          </a:prstGeom>
          <a:solidFill>
            <a:srgbClr val="2E3B32"/>
          </a:solidFill>
          <a:ln w="12700">
            <a:solidFill>
              <a:srgbClr val="2E3B32"/>
            </a:solidFill>
            <a:prstDash val="solid"/>
          </a:ln>
        </p:spPr>
      </p:sp>
      <p:sp>
        <p:nvSpPr>
          <p:cNvPr id="8" name="Text 6"/>
          <p:cNvSpPr txBox="1"/>
          <p:nvPr/>
        </p:nvSpPr>
        <p:spPr>
          <a:xfrm>
            <a:off x="4572000" y="1554480"/>
            <a:ext cx="1371600" cy="1005840"/>
          </a:xfrm>
          <a:prstGeom prst="rect">
            <a:avLst/>
          </a:prstGeom>
          <a:noFill/>
          <a:ln/>
        </p:spPr>
        <p:txBody>
          <a:bodyPr wrap="square" lIns="0" tIns="0" rIns="0" bIns="0" rtlCol="0" anchor="t"/>
          <a:lstStyle/>
          <a:p>
            <a:pPr indent="0" marL="0">
              <a:buNone/>
            </a:pPr>
            <a:r>
              <a:rPr lang="en-US" sz="6400" dirty="0">
                <a:solidFill>
                  <a:srgbClr val="FFCF3A"/>
                </a:solidFill>
                <a:latin typeface="Impact" pitchFamily="34" charset="0"/>
                <a:ea typeface="Impact" pitchFamily="34" charset="-122"/>
                <a:cs typeface="Impact" pitchFamily="34" charset="-120"/>
              </a:rPr>
              <a:t>II</a:t>
            </a:r>
            <a:endParaRPr lang="en-US" sz="6400" dirty="0"/>
          </a:p>
        </p:txBody>
      </p:sp>
      <p:sp>
        <p:nvSpPr>
          <p:cNvPr id="9" name="Text 7"/>
          <p:cNvSpPr txBox="1"/>
          <p:nvPr/>
        </p:nvSpPr>
        <p:spPr>
          <a:xfrm>
            <a:off x="4572000" y="2606040"/>
            <a:ext cx="3017520" cy="457200"/>
          </a:xfrm>
          <a:prstGeom prst="rect">
            <a:avLst/>
          </a:prstGeom>
          <a:noFill/>
          <a:ln/>
        </p:spPr>
        <p:txBody>
          <a:bodyPr wrap="square" lIns="0" tIns="0" rIns="0" bIns="0" rtlCol="0" anchor="t"/>
          <a:lstStyle/>
          <a:p>
            <a:pPr indent="0" marL="0">
              <a:buNone/>
            </a:pPr>
            <a:r>
              <a:rPr lang="en-US" sz="1800" b="1" dirty="0">
                <a:solidFill>
                  <a:srgbClr val="FFFFFF"/>
                </a:solidFill>
                <a:latin typeface="Courier New" pitchFamily="34" charset="0"/>
                <a:ea typeface="Courier New" pitchFamily="34" charset="-122"/>
                <a:cs typeface="Courier New" pitchFamily="34" charset="-120"/>
              </a:rPr>
              <a:t>1946–1948</a:t>
            </a:r>
            <a:endParaRPr lang="en-US" sz="1800" dirty="0"/>
          </a:p>
        </p:txBody>
      </p:sp>
      <p:sp>
        <p:nvSpPr>
          <p:cNvPr id="10" name="Text 8"/>
          <p:cNvSpPr txBox="1"/>
          <p:nvPr/>
        </p:nvSpPr>
        <p:spPr>
          <a:xfrm>
            <a:off x="4572000" y="3154680"/>
            <a:ext cx="3017520" cy="1280160"/>
          </a:xfrm>
          <a:prstGeom prst="rect">
            <a:avLst/>
          </a:prstGeom>
          <a:noFill/>
          <a:ln/>
        </p:spPr>
        <p:txBody>
          <a:bodyPr wrap="square" lIns="0" tIns="0" rIns="0" bIns="0" rtlCol="0" anchor="t"/>
          <a:lstStyle/>
          <a:p>
            <a:pPr indent="0" marL="0">
              <a:buNone/>
            </a:pPr>
            <a:r>
              <a:rPr lang="en-US" sz="1600" dirty="0">
                <a:solidFill>
                  <a:srgbClr val="FFFFFF"/>
                </a:solidFill>
                <a:latin typeface="Arial" pitchFamily="34" charset="0"/>
                <a:ea typeface="Arial" pitchFamily="34" charset="-122"/>
                <a:cs typeface="Arial" pitchFamily="34" charset="-120"/>
              </a:rPr>
              <a:t>Mažesni būriai, bunkeriai, vienijamos apygardos</a:t>
            </a:r>
            <a:endParaRPr lang="en-US" sz="1600" dirty="0"/>
          </a:p>
        </p:txBody>
      </p:sp>
      <p:sp>
        <p:nvSpPr>
          <p:cNvPr id="11" name="Shape 9"/>
          <p:cNvSpPr/>
          <p:nvPr/>
        </p:nvSpPr>
        <p:spPr>
          <a:xfrm>
            <a:off x="8046720" y="1463040"/>
            <a:ext cx="3520440" cy="3108960"/>
          </a:xfrm>
          <a:prstGeom prst="roundRect">
            <a:avLst>
              <a:gd name="adj" fmla="val 5294"/>
            </a:avLst>
          </a:prstGeom>
          <a:solidFill>
            <a:srgbClr val="2E3B32"/>
          </a:solidFill>
          <a:ln w="12700">
            <a:solidFill>
              <a:srgbClr val="2E3B32"/>
            </a:solidFill>
            <a:prstDash val="solid"/>
          </a:ln>
        </p:spPr>
      </p:sp>
      <p:sp>
        <p:nvSpPr>
          <p:cNvPr id="12" name="Text 10"/>
          <p:cNvSpPr txBox="1"/>
          <p:nvPr/>
        </p:nvSpPr>
        <p:spPr>
          <a:xfrm>
            <a:off x="8321040" y="1554480"/>
            <a:ext cx="1371600" cy="1005840"/>
          </a:xfrm>
          <a:prstGeom prst="rect">
            <a:avLst/>
          </a:prstGeom>
          <a:noFill/>
          <a:ln/>
        </p:spPr>
        <p:txBody>
          <a:bodyPr wrap="square" lIns="0" tIns="0" rIns="0" bIns="0" rtlCol="0" anchor="t"/>
          <a:lstStyle/>
          <a:p>
            <a:pPr indent="0" marL="0">
              <a:buNone/>
            </a:pPr>
            <a:r>
              <a:rPr lang="en-US" sz="6400" dirty="0">
                <a:solidFill>
                  <a:srgbClr val="FFCF3A"/>
                </a:solidFill>
                <a:latin typeface="Impact" pitchFamily="34" charset="0"/>
                <a:ea typeface="Impact" pitchFamily="34" charset="-122"/>
                <a:cs typeface="Impact" pitchFamily="34" charset="-120"/>
              </a:rPr>
              <a:t>III</a:t>
            </a:r>
            <a:endParaRPr lang="en-US" sz="6400" dirty="0"/>
          </a:p>
        </p:txBody>
      </p:sp>
      <p:sp>
        <p:nvSpPr>
          <p:cNvPr id="13" name="Text 11"/>
          <p:cNvSpPr txBox="1"/>
          <p:nvPr/>
        </p:nvSpPr>
        <p:spPr>
          <a:xfrm>
            <a:off x="8321040" y="2606040"/>
            <a:ext cx="3017520" cy="457200"/>
          </a:xfrm>
          <a:prstGeom prst="rect">
            <a:avLst/>
          </a:prstGeom>
          <a:noFill/>
          <a:ln/>
        </p:spPr>
        <p:txBody>
          <a:bodyPr wrap="square" lIns="0" tIns="0" rIns="0" bIns="0" rtlCol="0" anchor="t"/>
          <a:lstStyle/>
          <a:p>
            <a:pPr indent="0" marL="0">
              <a:buNone/>
            </a:pPr>
            <a:r>
              <a:rPr lang="en-US" sz="1800" b="1" dirty="0">
                <a:solidFill>
                  <a:srgbClr val="FFFFFF"/>
                </a:solidFill>
                <a:latin typeface="Courier New" pitchFamily="34" charset="0"/>
                <a:ea typeface="Courier New" pitchFamily="34" charset="-122"/>
                <a:cs typeface="Courier New" pitchFamily="34" charset="-120"/>
              </a:rPr>
              <a:t>1949–1953</a:t>
            </a:r>
            <a:endParaRPr lang="en-US" sz="1800" dirty="0"/>
          </a:p>
        </p:txBody>
      </p:sp>
      <p:sp>
        <p:nvSpPr>
          <p:cNvPr id="14" name="Text 12"/>
          <p:cNvSpPr txBox="1"/>
          <p:nvPr/>
        </p:nvSpPr>
        <p:spPr>
          <a:xfrm>
            <a:off x="8321040" y="3154680"/>
            <a:ext cx="3017520" cy="1280160"/>
          </a:xfrm>
          <a:prstGeom prst="rect">
            <a:avLst/>
          </a:prstGeom>
          <a:noFill/>
          <a:ln/>
        </p:spPr>
        <p:txBody>
          <a:bodyPr wrap="square" lIns="0" tIns="0" rIns="0" bIns="0" rtlCol="0" anchor="t"/>
          <a:lstStyle/>
          <a:p>
            <a:pPr indent="0" marL="0">
              <a:buNone/>
            </a:pPr>
            <a:r>
              <a:rPr lang="en-US" sz="1600" dirty="0">
                <a:solidFill>
                  <a:srgbClr val="FFFFFF"/>
                </a:solidFill>
                <a:latin typeface="Arial" pitchFamily="34" charset="0"/>
                <a:ea typeface="Arial" pitchFamily="34" charset="-122"/>
                <a:cs typeface="Arial" pitchFamily="34" charset="-120"/>
              </a:rPr>
              <a:t>LLKS – visos Lietuvos vadovybė, Deklaracija; kovotojų mažėja</a:t>
            </a:r>
            <a:endParaRPr lang="en-US" sz="1600" dirty="0"/>
          </a:p>
        </p:txBody>
      </p:sp>
      <p:sp>
        <p:nvSpPr>
          <p:cNvPr id="15" name="Shape 13"/>
          <p:cNvSpPr/>
          <p:nvPr/>
        </p:nvSpPr>
        <p:spPr>
          <a:xfrm>
            <a:off x="548640" y="4892040"/>
            <a:ext cx="1600200" cy="384048"/>
          </a:xfrm>
          <a:prstGeom prst="roundRect">
            <a:avLst>
              <a:gd name="adj" fmla="val 42857"/>
            </a:avLst>
          </a:prstGeom>
          <a:solidFill>
            <a:srgbClr val="FFCF3A"/>
          </a:solidFill>
          <a:ln w="12700">
            <a:solidFill>
              <a:srgbClr val="FFCF3A"/>
            </a:solidFill>
            <a:prstDash val="solid"/>
          </a:ln>
        </p:spPr>
      </p:sp>
      <p:sp>
        <p:nvSpPr>
          <p:cNvPr id="16" name="Text 14"/>
          <p:cNvSpPr txBox="1"/>
          <p:nvPr/>
        </p:nvSpPr>
        <p:spPr>
          <a:xfrm>
            <a:off x="548640" y="4892040"/>
            <a:ext cx="1600200"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1945 05 06</a:t>
            </a:r>
            <a:endParaRPr lang="en-US" sz="1200" dirty="0"/>
          </a:p>
        </p:txBody>
      </p:sp>
      <p:sp>
        <p:nvSpPr>
          <p:cNvPr id="17" name="Text 15"/>
          <p:cNvSpPr txBox="1"/>
          <p:nvPr/>
        </p:nvSpPr>
        <p:spPr>
          <a:xfrm>
            <a:off x="2286000" y="4892040"/>
            <a:ext cx="1828800" cy="38404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Dzūkų grupė</a:t>
            </a:r>
            <a:endParaRPr lang="en-US" sz="1300" dirty="0"/>
          </a:p>
        </p:txBody>
      </p:sp>
      <p:sp>
        <p:nvSpPr>
          <p:cNvPr id="18" name="Shape 16"/>
          <p:cNvSpPr/>
          <p:nvPr/>
        </p:nvSpPr>
        <p:spPr>
          <a:xfrm>
            <a:off x="4297680" y="4892040"/>
            <a:ext cx="1600200" cy="384048"/>
          </a:xfrm>
          <a:prstGeom prst="roundRect">
            <a:avLst>
              <a:gd name="adj" fmla="val 42857"/>
            </a:avLst>
          </a:prstGeom>
          <a:solidFill>
            <a:srgbClr val="FFCF3A"/>
          </a:solidFill>
          <a:ln w="12700">
            <a:solidFill>
              <a:srgbClr val="FFCF3A"/>
            </a:solidFill>
            <a:prstDash val="solid"/>
          </a:ln>
        </p:spPr>
      </p:sp>
      <p:sp>
        <p:nvSpPr>
          <p:cNvPr id="19" name="Text 17"/>
          <p:cNvSpPr txBox="1"/>
          <p:nvPr/>
        </p:nvSpPr>
        <p:spPr>
          <a:xfrm>
            <a:off x="4297680" y="4892040"/>
            <a:ext cx="1600200"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1946 04 23</a:t>
            </a:r>
            <a:endParaRPr lang="en-US" sz="1200" dirty="0"/>
          </a:p>
        </p:txBody>
      </p:sp>
      <p:sp>
        <p:nvSpPr>
          <p:cNvPr id="20" name="Text 18"/>
          <p:cNvSpPr txBox="1"/>
          <p:nvPr/>
        </p:nvSpPr>
        <p:spPr>
          <a:xfrm>
            <a:off x="6035040" y="4892040"/>
            <a:ext cx="1828800" cy="38404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Deklaracija</a:t>
            </a:r>
            <a:endParaRPr lang="en-US" sz="1300" dirty="0"/>
          </a:p>
        </p:txBody>
      </p:sp>
      <p:sp>
        <p:nvSpPr>
          <p:cNvPr id="21" name="Shape 19"/>
          <p:cNvSpPr/>
          <p:nvPr/>
        </p:nvSpPr>
        <p:spPr>
          <a:xfrm>
            <a:off x="8046720" y="4892040"/>
            <a:ext cx="1600200" cy="384048"/>
          </a:xfrm>
          <a:prstGeom prst="roundRect">
            <a:avLst>
              <a:gd name="adj" fmla="val 42857"/>
            </a:avLst>
          </a:prstGeom>
          <a:solidFill>
            <a:srgbClr val="FFCF3A"/>
          </a:solidFill>
          <a:ln w="12700">
            <a:solidFill>
              <a:srgbClr val="FFCF3A"/>
            </a:solidFill>
            <a:prstDash val="solid"/>
          </a:ln>
        </p:spPr>
      </p:sp>
      <p:sp>
        <p:nvSpPr>
          <p:cNvPr id="22" name="Text 20"/>
          <p:cNvSpPr txBox="1"/>
          <p:nvPr/>
        </p:nvSpPr>
        <p:spPr>
          <a:xfrm>
            <a:off x="8046720" y="4892040"/>
            <a:ext cx="1600200"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1946 07 02</a:t>
            </a:r>
            <a:endParaRPr lang="en-US" sz="1200" dirty="0"/>
          </a:p>
        </p:txBody>
      </p:sp>
      <p:sp>
        <p:nvSpPr>
          <p:cNvPr id="23" name="Text 21"/>
          <p:cNvSpPr txBox="1"/>
          <p:nvPr/>
        </p:nvSpPr>
        <p:spPr>
          <a:xfrm>
            <a:off x="9784080" y="4892040"/>
            <a:ext cx="1828800" cy="38404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žūtis</a:t>
            </a:r>
            <a:endParaRPr lang="en-US" sz="1300" dirty="0"/>
          </a:p>
        </p:txBody>
      </p:sp>
      <p:sp>
        <p:nvSpPr>
          <p:cNvPr id="24" name="Text 22"/>
          <p:cNvSpPr txBox="1"/>
          <p:nvPr/>
        </p:nvSpPr>
        <p:spPr>
          <a:xfrm>
            <a:off x="548640" y="5440680"/>
            <a:ext cx="7315200" cy="320040"/>
          </a:xfrm>
          <a:prstGeom prst="rect">
            <a:avLst/>
          </a:prstGeom>
          <a:noFill/>
          <a:ln/>
        </p:spPr>
        <p:txBody>
          <a:bodyPr wrap="square" lIns="0" tIns="0" rIns="0" bIns="0" rtlCol="0" anchor="t"/>
          <a:lstStyle/>
          <a:p>
            <a:pPr indent="0" marL="0">
              <a:buNone/>
            </a:pPr>
            <a:r>
              <a:rPr lang="en-US" sz="1200" b="1" dirty="0">
                <a:solidFill>
                  <a:srgbClr val="9AA19C"/>
                </a:solidFill>
                <a:latin typeface="Courier New" pitchFamily="34" charset="0"/>
                <a:ea typeface="Courier New" pitchFamily="34" charset="-122"/>
                <a:cs typeface="Courier New" pitchFamily="34" charset="-120"/>
              </a:rPr>
              <a:t>KAZIMIERAIČIO VEIKLA – I ETAPAS</a:t>
            </a:r>
            <a:endParaRPr lang="en-US" sz="12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1188720"/>
            <a:ext cx="5760720" cy="384048"/>
          </a:xfrm>
          <a:prstGeom prst="roundRect">
            <a:avLst>
              <a:gd name="adj" fmla="val 42857"/>
            </a:avLst>
          </a:prstGeom>
          <a:solidFill>
            <a:srgbClr val="FFCF3A"/>
          </a:solidFill>
          <a:ln w="12700">
            <a:solidFill>
              <a:srgbClr val="FFCF3A"/>
            </a:solidFill>
            <a:prstDash val="solid"/>
          </a:ln>
        </p:spPr>
      </p:sp>
      <p:sp>
        <p:nvSpPr>
          <p:cNvPr id="3" name="Text 1"/>
          <p:cNvSpPr txBox="1"/>
          <p:nvPr/>
        </p:nvSpPr>
        <p:spPr>
          <a:xfrm>
            <a:off x="548640" y="1188720"/>
            <a:ext cx="5760720"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ŠALTINIS A · 1944 07 12 · BROLIO VALERIJONO LIUDIJIMAS</a:t>
            </a:r>
            <a:endParaRPr lang="en-US" sz="1200" dirty="0"/>
          </a:p>
        </p:txBody>
      </p:sp>
      <p:sp>
        <p:nvSpPr>
          <p:cNvPr id="4" name="Text 2"/>
          <p:cNvSpPr txBox="1"/>
          <p:nvPr/>
        </p:nvSpPr>
        <p:spPr>
          <a:xfrm>
            <a:off x="548640" y="1783080"/>
            <a:ext cx="11064240" cy="1737360"/>
          </a:xfrm>
          <a:prstGeom prst="rect">
            <a:avLst/>
          </a:prstGeom>
          <a:noFill/>
          <a:ln/>
        </p:spPr>
        <p:txBody>
          <a:bodyPr wrap="square" lIns="0" tIns="0" rIns="0" bIns="0" rtlCol="0" anchor="t"/>
          <a:lstStyle/>
          <a:p>
            <a:pPr indent="0" marL="0">
              <a:lnSpc>
                <a:spcPct val="108000"/>
              </a:lnSpc>
              <a:buNone/>
            </a:pPr>
            <a:r>
              <a:rPr lang="en-US" sz="3600" i="1" dirty="0">
                <a:solidFill>
                  <a:srgbClr val="FFFFFF"/>
                </a:solidFill>
                <a:latin typeface="Georgia" pitchFamily="34" charset="0"/>
                <a:ea typeface="Georgia" pitchFamily="34" charset="-122"/>
                <a:cs typeface="Georgia" pitchFamily="34" charset="-120"/>
              </a:rPr>
              <a:t>„Aš iš savo žemės nė žingsnio, toks mano nusistatymas, tik šeima man kelia rūpesčio.“</a:t>
            </a:r>
            <a:endParaRPr lang="en-US" sz="3600" dirty="0"/>
          </a:p>
        </p:txBody>
      </p:sp>
      <p:sp>
        <p:nvSpPr>
          <p:cNvPr id="5" name="Shape 3"/>
          <p:cNvSpPr/>
          <p:nvPr/>
        </p:nvSpPr>
        <p:spPr>
          <a:xfrm>
            <a:off x="548640" y="3749040"/>
            <a:ext cx="6309360" cy="384048"/>
          </a:xfrm>
          <a:prstGeom prst="roundRect">
            <a:avLst>
              <a:gd name="adj" fmla="val 42857"/>
            </a:avLst>
          </a:prstGeom>
          <a:solidFill>
            <a:srgbClr val="FF4F3A"/>
          </a:solidFill>
          <a:ln w="12700">
            <a:solidFill>
              <a:srgbClr val="FF4F3A"/>
            </a:solidFill>
            <a:prstDash val="solid"/>
          </a:ln>
        </p:spPr>
      </p:sp>
      <p:sp>
        <p:nvSpPr>
          <p:cNvPr id="6" name="Text 4"/>
          <p:cNvSpPr txBox="1"/>
          <p:nvPr/>
        </p:nvSpPr>
        <p:spPr>
          <a:xfrm>
            <a:off x="548640" y="3749040"/>
            <a:ext cx="6309360" cy="384048"/>
          </a:xfrm>
          <a:prstGeom prst="rect">
            <a:avLst/>
          </a:prstGeom>
          <a:noFill/>
          <a:ln/>
        </p:spPr>
        <p:txBody>
          <a:bodyPr wrap="square" lIns="0" tIns="0" rIns="0" bIns="0" rtlCol="0" anchor="ctr"/>
          <a:lstStyle/>
          <a:p>
            <a:pPr algn="ctr" indent="0" marL="0">
              <a:buNone/>
            </a:pPr>
            <a:r>
              <a:rPr lang="en-US" sz="1200" b="1" spc="100" kern="0" dirty="0">
                <a:solidFill>
                  <a:srgbClr val="FFFFFF"/>
                </a:solidFill>
                <a:latin typeface="Courier New" pitchFamily="34" charset="0"/>
                <a:ea typeface="Courier New" pitchFamily="34" charset="-122"/>
                <a:cs typeface="Courier New" pitchFamily="34" charset="-120"/>
              </a:rPr>
              <a:t>ŠALTINIS B · 1945 VASARA · BENDRAŽYGIO J. GRIGO PRISIMINIMAI</a:t>
            </a:r>
            <a:endParaRPr lang="en-US" sz="1200" dirty="0"/>
          </a:p>
        </p:txBody>
      </p:sp>
      <p:sp>
        <p:nvSpPr>
          <p:cNvPr id="7" name="Text 5"/>
          <p:cNvSpPr txBox="1"/>
          <p:nvPr/>
        </p:nvSpPr>
        <p:spPr>
          <a:xfrm>
            <a:off x="548640" y="4343400"/>
            <a:ext cx="11064240" cy="1737360"/>
          </a:xfrm>
          <a:prstGeom prst="rect">
            <a:avLst/>
          </a:prstGeom>
          <a:noFill/>
          <a:ln/>
        </p:spPr>
        <p:txBody>
          <a:bodyPr wrap="square" lIns="0" tIns="0" rIns="0" bIns="0" rtlCol="0" anchor="t"/>
          <a:lstStyle/>
          <a:p>
            <a:pPr indent="0" marL="0">
              <a:lnSpc>
                <a:spcPct val="108000"/>
              </a:lnSpc>
              <a:buNone/>
            </a:pPr>
            <a:r>
              <a:rPr lang="en-US" sz="2400" i="1" dirty="0">
                <a:solidFill>
                  <a:srgbClr val="FFFFFF"/>
                </a:solidFill>
                <a:latin typeface="Georgia" pitchFamily="34" charset="0"/>
                <a:ea typeface="Georgia" pitchFamily="34" charset="-122"/>
                <a:cs typeface="Georgia" pitchFamily="34" charset="-120"/>
              </a:rPr>
              <a:t>„Jei mes visi išvyksim, tai kas jums vadovaus? Mes gi priesaiką davėme! Reikia visam pasauliui parodyti, kad lietuvių tauta gyva, kad ji nepasiduoda, kad bolševikų čia niekas neprašė.“</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JŪS – ŠTABAS. PRIIMKITE SPRENDIMĄ</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2</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4 GRUPĖS · 5 MIN. + PRISTATYMAI</a:t>
            </a:r>
            <a:endParaRPr lang="en-US" sz="1200" dirty="0"/>
          </a:p>
        </p:txBody>
      </p:sp>
      <p:sp>
        <p:nvSpPr>
          <p:cNvPr id="7" name="Shape 4"/>
          <p:cNvSpPr/>
          <p:nvPr/>
        </p:nvSpPr>
        <p:spPr>
          <a:xfrm>
            <a:off x="548640" y="2194560"/>
            <a:ext cx="5440680" cy="1874520"/>
          </a:xfrm>
          <a:prstGeom prst="roundRect">
            <a:avLst>
              <a:gd name="adj" fmla="val 8780"/>
            </a:avLst>
          </a:prstGeom>
          <a:solidFill>
            <a:srgbClr val="FFFFFF"/>
          </a:solidFill>
          <a:ln w="12700">
            <a:solidFill>
              <a:srgbClr val="FFFFFF"/>
            </a:solidFill>
            <a:prstDash val="solid"/>
          </a:ln>
        </p:spPr>
      </p:sp>
      <p:sp>
        <p:nvSpPr>
          <p:cNvPr id="8" name="Shape 5"/>
          <p:cNvSpPr/>
          <p:nvPr/>
        </p:nvSpPr>
        <p:spPr>
          <a:xfrm>
            <a:off x="731520" y="2377440"/>
            <a:ext cx="548640" cy="548640"/>
          </a:xfrm>
          <a:prstGeom prst="ellipse">
            <a:avLst/>
          </a:prstGeom>
          <a:solidFill>
            <a:srgbClr val="1A211D"/>
          </a:solidFill>
          <a:ln w="12700">
            <a:solidFill>
              <a:srgbClr val="1A211D"/>
            </a:solidFill>
            <a:prstDash val="solid"/>
          </a:ln>
        </p:spPr>
      </p:sp>
      <p:sp>
        <p:nvSpPr>
          <p:cNvPr id="9" name="Text 6"/>
          <p:cNvSpPr txBox="1"/>
          <p:nvPr/>
        </p:nvSpPr>
        <p:spPr>
          <a:xfrm>
            <a:off x="731520" y="2377440"/>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1</a:t>
            </a:r>
            <a:endParaRPr lang="en-US" sz="2200" dirty="0"/>
          </a:p>
        </p:txBody>
      </p:sp>
      <p:sp>
        <p:nvSpPr>
          <p:cNvPr id="10" name="Text 7"/>
          <p:cNvSpPr txBox="1"/>
          <p:nvPr/>
        </p:nvSpPr>
        <p:spPr>
          <a:xfrm>
            <a:off x="1463040" y="2331720"/>
            <a:ext cx="3108960" cy="45720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Šeima ar ištikimybė?</a:t>
            </a:r>
            <a:endParaRPr lang="en-US" sz="2400" dirty="0"/>
          </a:p>
        </p:txBody>
      </p:sp>
      <p:sp>
        <p:nvSpPr>
          <p:cNvPr id="11" name="Text 8"/>
          <p:cNvSpPr txBox="1"/>
          <p:nvPr/>
        </p:nvSpPr>
        <p:spPr>
          <a:xfrm>
            <a:off x="4297680" y="2395728"/>
            <a:ext cx="1554480" cy="320040"/>
          </a:xfrm>
          <a:prstGeom prst="rect">
            <a:avLst/>
          </a:prstGeom>
          <a:noFill/>
          <a:ln/>
        </p:spPr>
        <p:txBody>
          <a:bodyPr wrap="square" lIns="0" tIns="0" rIns="0" bIns="0" rtlCol="0" anchor="t"/>
          <a:lstStyle/>
          <a:p>
            <a:pPr algn="r" indent="0" marL="0">
              <a:buNone/>
            </a:pPr>
            <a:r>
              <a:rPr lang="en-US" sz="1000" b="1" dirty="0">
                <a:solidFill>
                  <a:srgbClr val="FF4F3A"/>
                </a:solidFill>
                <a:latin typeface="Courier New" pitchFamily="34" charset="0"/>
                <a:ea typeface="Courier New" pitchFamily="34" charset="-122"/>
                <a:cs typeface="Courier New" pitchFamily="34" charset="-120"/>
              </a:rPr>
              <a:t>1945 M. VASARA</a:t>
            </a:r>
            <a:endParaRPr lang="en-US" sz="1000" dirty="0"/>
          </a:p>
        </p:txBody>
      </p:sp>
      <p:sp>
        <p:nvSpPr>
          <p:cNvPr id="12" name="Text 9"/>
          <p:cNvSpPr txBox="1"/>
          <p:nvPr/>
        </p:nvSpPr>
        <p:spPr>
          <a:xfrm>
            <a:off x="1463040" y="2834640"/>
            <a:ext cx="4343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Sovietų valdžia ragina besislapstančius vyrus užsiregistruoti. Neužsiregistravusiųjų šeimoms gresia tremtis. Tavo vyrai klausia: ar galima?</a:t>
            </a:r>
            <a:endParaRPr lang="en-US" sz="1300" dirty="0"/>
          </a:p>
        </p:txBody>
      </p:sp>
      <p:sp>
        <p:nvSpPr>
          <p:cNvPr id="13" name="Shape 10"/>
          <p:cNvSpPr/>
          <p:nvPr/>
        </p:nvSpPr>
        <p:spPr>
          <a:xfrm>
            <a:off x="6172200" y="2194560"/>
            <a:ext cx="5440680" cy="1874520"/>
          </a:xfrm>
          <a:prstGeom prst="roundRect">
            <a:avLst>
              <a:gd name="adj" fmla="val 8780"/>
            </a:avLst>
          </a:prstGeom>
          <a:solidFill>
            <a:srgbClr val="FFFFFF"/>
          </a:solidFill>
          <a:ln w="12700">
            <a:solidFill>
              <a:srgbClr val="FFFFFF"/>
            </a:solidFill>
            <a:prstDash val="solid"/>
          </a:ln>
        </p:spPr>
      </p:sp>
      <p:sp>
        <p:nvSpPr>
          <p:cNvPr id="14" name="Shape 11"/>
          <p:cNvSpPr/>
          <p:nvPr/>
        </p:nvSpPr>
        <p:spPr>
          <a:xfrm>
            <a:off x="6355080" y="2377440"/>
            <a:ext cx="548640" cy="548640"/>
          </a:xfrm>
          <a:prstGeom prst="ellipse">
            <a:avLst/>
          </a:prstGeom>
          <a:solidFill>
            <a:srgbClr val="1A211D"/>
          </a:solidFill>
          <a:ln w="12700">
            <a:solidFill>
              <a:srgbClr val="1A211D"/>
            </a:solidFill>
            <a:prstDash val="solid"/>
          </a:ln>
        </p:spPr>
      </p:sp>
      <p:sp>
        <p:nvSpPr>
          <p:cNvPr id="15" name="Text 12"/>
          <p:cNvSpPr txBox="1"/>
          <p:nvPr/>
        </p:nvSpPr>
        <p:spPr>
          <a:xfrm>
            <a:off x="6355080" y="2377440"/>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2</a:t>
            </a:r>
            <a:endParaRPr lang="en-US" sz="2200" dirty="0"/>
          </a:p>
        </p:txBody>
      </p:sp>
      <p:sp>
        <p:nvSpPr>
          <p:cNvPr id="16" name="Text 13"/>
          <p:cNvSpPr txBox="1"/>
          <p:nvPr/>
        </p:nvSpPr>
        <p:spPr>
          <a:xfrm>
            <a:off x="7086600" y="2331720"/>
            <a:ext cx="3108960" cy="45720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Priešas ar žmogus?</a:t>
            </a:r>
            <a:endParaRPr lang="en-US" sz="2400" dirty="0"/>
          </a:p>
        </p:txBody>
      </p:sp>
      <p:sp>
        <p:nvSpPr>
          <p:cNvPr id="17" name="Text 14"/>
          <p:cNvSpPr txBox="1"/>
          <p:nvPr/>
        </p:nvSpPr>
        <p:spPr>
          <a:xfrm>
            <a:off x="9921240" y="2395728"/>
            <a:ext cx="1554480" cy="320040"/>
          </a:xfrm>
          <a:prstGeom prst="rect">
            <a:avLst/>
          </a:prstGeom>
          <a:noFill/>
          <a:ln/>
        </p:spPr>
        <p:txBody>
          <a:bodyPr wrap="square" lIns="0" tIns="0" rIns="0" bIns="0" rtlCol="0" anchor="t"/>
          <a:lstStyle/>
          <a:p>
            <a:pPr algn="r" indent="0" marL="0">
              <a:buNone/>
            </a:pPr>
            <a:r>
              <a:rPr lang="en-US" sz="1000" b="1" dirty="0">
                <a:solidFill>
                  <a:srgbClr val="FF4F3A"/>
                </a:solidFill>
                <a:latin typeface="Courier New" pitchFamily="34" charset="0"/>
                <a:ea typeface="Courier New" pitchFamily="34" charset="-122"/>
                <a:cs typeface="Courier New" pitchFamily="34" charset="-120"/>
              </a:rPr>
              <a:t>1945 M. LAPKRITIS</a:t>
            </a:r>
            <a:endParaRPr lang="en-US" sz="1000" dirty="0"/>
          </a:p>
        </p:txBody>
      </p:sp>
      <p:sp>
        <p:nvSpPr>
          <p:cNvPr id="18" name="Text 15"/>
          <p:cNvSpPr txBox="1"/>
          <p:nvPr/>
        </p:nvSpPr>
        <p:spPr>
          <a:xfrm>
            <a:off x="7086600" y="2834640"/>
            <a:ext cx="4343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Partizanai priglaudė iš kalėjimo pabėgusį vokiečių karininką. Jis įtariamas šnipinėjimu, jam jau skirta mirties bausmė. Galutinį sprendimą priima vadas.</a:t>
            </a:r>
            <a:endParaRPr lang="en-US" sz="1300" dirty="0"/>
          </a:p>
        </p:txBody>
      </p:sp>
      <p:sp>
        <p:nvSpPr>
          <p:cNvPr id="19" name="Shape 16"/>
          <p:cNvSpPr/>
          <p:nvPr/>
        </p:nvSpPr>
        <p:spPr>
          <a:xfrm>
            <a:off x="548640" y="4206240"/>
            <a:ext cx="5440680" cy="1874520"/>
          </a:xfrm>
          <a:prstGeom prst="roundRect">
            <a:avLst>
              <a:gd name="adj" fmla="val 8780"/>
            </a:avLst>
          </a:prstGeom>
          <a:solidFill>
            <a:srgbClr val="FFFFFF"/>
          </a:solidFill>
          <a:ln w="12700">
            <a:solidFill>
              <a:srgbClr val="FFFFFF"/>
            </a:solidFill>
            <a:prstDash val="solid"/>
          </a:ln>
        </p:spPr>
      </p:sp>
      <p:sp>
        <p:nvSpPr>
          <p:cNvPr id="20" name="Shape 17"/>
          <p:cNvSpPr/>
          <p:nvPr/>
        </p:nvSpPr>
        <p:spPr>
          <a:xfrm>
            <a:off x="731520" y="4389120"/>
            <a:ext cx="548640" cy="548640"/>
          </a:xfrm>
          <a:prstGeom prst="ellipse">
            <a:avLst/>
          </a:prstGeom>
          <a:solidFill>
            <a:srgbClr val="1A211D"/>
          </a:solidFill>
          <a:ln w="12700">
            <a:solidFill>
              <a:srgbClr val="1A211D"/>
            </a:solidFill>
            <a:prstDash val="solid"/>
          </a:ln>
        </p:spPr>
      </p:sp>
      <p:sp>
        <p:nvSpPr>
          <p:cNvPr id="21" name="Text 18"/>
          <p:cNvSpPr txBox="1"/>
          <p:nvPr/>
        </p:nvSpPr>
        <p:spPr>
          <a:xfrm>
            <a:off x="731520" y="4389120"/>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3</a:t>
            </a:r>
            <a:endParaRPr lang="en-US" sz="2200" dirty="0"/>
          </a:p>
        </p:txBody>
      </p:sp>
      <p:sp>
        <p:nvSpPr>
          <p:cNvPr id="22" name="Text 19"/>
          <p:cNvSpPr txBox="1"/>
          <p:nvPr/>
        </p:nvSpPr>
        <p:spPr>
          <a:xfrm>
            <a:off x="1463040" y="4343400"/>
            <a:ext cx="3108960" cy="45720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Kas tinka į būrį?</a:t>
            </a:r>
            <a:endParaRPr lang="en-US" sz="2400" dirty="0"/>
          </a:p>
        </p:txBody>
      </p:sp>
      <p:sp>
        <p:nvSpPr>
          <p:cNvPr id="23" name="Text 20"/>
          <p:cNvSpPr txBox="1"/>
          <p:nvPr/>
        </p:nvSpPr>
        <p:spPr>
          <a:xfrm>
            <a:off x="4297680" y="4407408"/>
            <a:ext cx="1554480" cy="320040"/>
          </a:xfrm>
          <a:prstGeom prst="rect">
            <a:avLst/>
          </a:prstGeom>
          <a:noFill/>
          <a:ln/>
        </p:spPr>
        <p:txBody>
          <a:bodyPr wrap="square" lIns="0" tIns="0" rIns="0" bIns="0" rtlCol="0" anchor="t"/>
          <a:lstStyle/>
          <a:p>
            <a:pPr algn="r" indent="0" marL="0">
              <a:buNone/>
            </a:pPr>
            <a:r>
              <a:rPr lang="en-US" sz="1000" b="1" dirty="0">
                <a:solidFill>
                  <a:srgbClr val="FF4F3A"/>
                </a:solidFill>
                <a:latin typeface="Courier New" pitchFamily="34" charset="0"/>
                <a:ea typeface="Courier New" pitchFamily="34" charset="-122"/>
                <a:cs typeface="Courier New" pitchFamily="34" charset="-120"/>
              </a:rPr>
              <a:t>1945–1946 M.</a:t>
            </a:r>
            <a:endParaRPr lang="en-US" sz="1000" dirty="0"/>
          </a:p>
        </p:txBody>
      </p:sp>
      <p:sp>
        <p:nvSpPr>
          <p:cNvPr id="24" name="Text 21"/>
          <p:cNvSpPr txBox="1"/>
          <p:nvPr/>
        </p:nvSpPr>
        <p:spPr>
          <a:xfrm>
            <a:off x="1463040" y="4846320"/>
            <a:ext cx="4343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Į mišką veržiasi jauni vaikinai – iš meilės Tėvynei. Kova pavojinga, daugelis žus. Ką jiems atsakyti?</a:t>
            </a:r>
            <a:endParaRPr lang="en-US" sz="1300" dirty="0"/>
          </a:p>
        </p:txBody>
      </p:sp>
      <p:sp>
        <p:nvSpPr>
          <p:cNvPr id="25" name="Shape 22"/>
          <p:cNvSpPr/>
          <p:nvPr/>
        </p:nvSpPr>
        <p:spPr>
          <a:xfrm>
            <a:off x="6172200" y="4206240"/>
            <a:ext cx="5440680" cy="1874520"/>
          </a:xfrm>
          <a:prstGeom prst="roundRect">
            <a:avLst>
              <a:gd name="adj" fmla="val 8780"/>
            </a:avLst>
          </a:prstGeom>
          <a:solidFill>
            <a:srgbClr val="FFFFFF"/>
          </a:solidFill>
          <a:ln w="12700">
            <a:solidFill>
              <a:srgbClr val="FFFFFF"/>
            </a:solidFill>
            <a:prstDash val="solid"/>
          </a:ln>
        </p:spPr>
      </p:sp>
      <p:sp>
        <p:nvSpPr>
          <p:cNvPr id="26" name="Shape 23"/>
          <p:cNvSpPr/>
          <p:nvPr/>
        </p:nvSpPr>
        <p:spPr>
          <a:xfrm>
            <a:off x="6355080" y="4389120"/>
            <a:ext cx="548640" cy="548640"/>
          </a:xfrm>
          <a:prstGeom prst="ellipse">
            <a:avLst/>
          </a:prstGeom>
          <a:solidFill>
            <a:srgbClr val="1A211D"/>
          </a:solidFill>
          <a:ln w="12700">
            <a:solidFill>
              <a:srgbClr val="1A211D"/>
            </a:solidFill>
            <a:prstDash val="solid"/>
          </a:ln>
        </p:spPr>
      </p:sp>
      <p:sp>
        <p:nvSpPr>
          <p:cNvPr id="27" name="Text 24"/>
          <p:cNvSpPr txBox="1"/>
          <p:nvPr/>
        </p:nvSpPr>
        <p:spPr>
          <a:xfrm>
            <a:off x="6355080" y="4389120"/>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4</a:t>
            </a:r>
            <a:endParaRPr lang="en-US" sz="2200" dirty="0"/>
          </a:p>
        </p:txBody>
      </p:sp>
      <p:sp>
        <p:nvSpPr>
          <p:cNvPr id="28" name="Text 25"/>
          <p:cNvSpPr txBox="1"/>
          <p:nvPr/>
        </p:nvSpPr>
        <p:spPr>
          <a:xfrm>
            <a:off x="7086600" y="4343400"/>
            <a:ext cx="3108960" cy="45720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Rašyti ar tylėti?</a:t>
            </a:r>
            <a:endParaRPr lang="en-US" sz="2400" dirty="0"/>
          </a:p>
        </p:txBody>
      </p:sp>
      <p:sp>
        <p:nvSpPr>
          <p:cNvPr id="29" name="Text 26"/>
          <p:cNvSpPr txBox="1"/>
          <p:nvPr/>
        </p:nvSpPr>
        <p:spPr>
          <a:xfrm>
            <a:off x="9921240" y="4407408"/>
            <a:ext cx="1554480" cy="320040"/>
          </a:xfrm>
          <a:prstGeom prst="rect">
            <a:avLst/>
          </a:prstGeom>
          <a:noFill/>
          <a:ln/>
        </p:spPr>
        <p:txBody>
          <a:bodyPr wrap="square" lIns="0" tIns="0" rIns="0" bIns="0" rtlCol="0" anchor="t"/>
          <a:lstStyle/>
          <a:p>
            <a:pPr algn="r" indent="0" marL="0">
              <a:buNone/>
            </a:pPr>
            <a:r>
              <a:rPr lang="en-US" sz="1000" b="1" dirty="0">
                <a:solidFill>
                  <a:srgbClr val="FF4F3A"/>
                </a:solidFill>
                <a:latin typeface="Courier New" pitchFamily="34" charset="0"/>
                <a:ea typeface="Courier New" pitchFamily="34" charset="-122"/>
                <a:cs typeface="Courier New" pitchFamily="34" charset="-120"/>
              </a:rPr>
              <a:t>1945 05 07</a:t>
            </a:r>
            <a:endParaRPr lang="en-US" sz="1000" dirty="0"/>
          </a:p>
        </p:txBody>
      </p:sp>
      <p:sp>
        <p:nvSpPr>
          <p:cNvPr id="30" name="Text 27"/>
          <p:cNvSpPr txBox="1"/>
          <p:nvPr/>
        </p:nvSpPr>
        <p:spPr>
          <a:xfrm>
            <a:off x="7086600" y="4846320"/>
            <a:ext cx="4343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Štabo dokumentai gali patekti priešui ir išduoti žmones. Bet be jų niekas nesužinos, kaip buvo iš tiesų. Ką įsakyti?</a:t>
            </a:r>
            <a:endParaRPr lang="en-US" sz="13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KĄ NUSPRENDĖ KAZIMIERAITIS</a:t>
            </a:r>
            <a:endParaRPr lang="en-US" sz="4400" dirty="0"/>
          </a:p>
        </p:txBody>
      </p:sp>
      <p:sp>
        <p:nvSpPr>
          <p:cNvPr id="3" name="Shape 1"/>
          <p:cNvSpPr/>
          <p:nvPr/>
        </p:nvSpPr>
        <p:spPr>
          <a:xfrm>
            <a:off x="548640" y="1417320"/>
            <a:ext cx="5440680" cy="2240280"/>
          </a:xfrm>
          <a:prstGeom prst="roundRect">
            <a:avLst>
              <a:gd name="adj" fmla="val 7347"/>
            </a:avLst>
          </a:prstGeom>
          <a:solidFill>
            <a:srgbClr val="2E3B32"/>
          </a:solidFill>
          <a:ln w="12700">
            <a:solidFill>
              <a:srgbClr val="2E3B32"/>
            </a:solidFill>
            <a:prstDash val="solid"/>
          </a:ln>
        </p:spPr>
      </p:sp>
      <p:sp>
        <p:nvSpPr>
          <p:cNvPr id="4" name="Shape 2"/>
          <p:cNvSpPr/>
          <p:nvPr/>
        </p:nvSpPr>
        <p:spPr>
          <a:xfrm>
            <a:off x="731520" y="1600200"/>
            <a:ext cx="502920" cy="502920"/>
          </a:xfrm>
          <a:prstGeom prst="ellipse">
            <a:avLst/>
          </a:prstGeom>
          <a:solidFill>
            <a:srgbClr val="FFCF3A"/>
          </a:solidFill>
          <a:ln w="12700">
            <a:solidFill>
              <a:srgbClr val="FFCF3A"/>
            </a:solidFill>
            <a:prstDash val="solid"/>
          </a:ln>
        </p:spPr>
      </p:sp>
      <p:sp>
        <p:nvSpPr>
          <p:cNvPr id="5" name="Text 3"/>
          <p:cNvSpPr txBox="1"/>
          <p:nvPr/>
        </p:nvSpPr>
        <p:spPr>
          <a:xfrm>
            <a:off x="731520" y="1600200"/>
            <a:ext cx="502920" cy="502920"/>
          </a:xfrm>
          <a:prstGeom prst="rect">
            <a:avLst/>
          </a:prstGeom>
          <a:noFill/>
          <a:ln/>
        </p:spPr>
        <p:txBody>
          <a:bodyPr wrap="square" lIns="0" tIns="0" rIns="0" bIns="0" rtlCol="0" anchor="ctr"/>
          <a:lstStyle/>
          <a:p>
            <a:pPr algn="ctr" indent="0" marL="0">
              <a:buNone/>
            </a:pPr>
            <a:r>
              <a:rPr lang="en-US" sz="2000" dirty="0">
                <a:solidFill>
                  <a:srgbClr val="1A211D"/>
                </a:solidFill>
                <a:latin typeface="Impact" pitchFamily="34" charset="0"/>
                <a:ea typeface="Impact" pitchFamily="34" charset="-122"/>
                <a:cs typeface="Impact" pitchFamily="34" charset="-120"/>
              </a:rPr>
              <a:t>1</a:t>
            </a:r>
            <a:endParaRPr lang="en-US" sz="2000" dirty="0"/>
          </a:p>
        </p:txBody>
      </p:sp>
      <p:sp>
        <p:nvSpPr>
          <p:cNvPr id="6" name="Text 4"/>
          <p:cNvSpPr txBox="1"/>
          <p:nvPr/>
        </p:nvSpPr>
        <p:spPr>
          <a:xfrm>
            <a:off x="1417320" y="1581912"/>
            <a:ext cx="4389120" cy="457200"/>
          </a:xfrm>
          <a:prstGeom prst="rect">
            <a:avLst/>
          </a:prstGeom>
          <a:noFill/>
          <a:ln/>
        </p:spPr>
        <p:txBody>
          <a:bodyPr wrap="square" lIns="0" tIns="0" rIns="0" bIns="0" rtlCol="0" anchor="t"/>
          <a:lstStyle/>
          <a:p>
            <a:pPr indent="0" marL="0">
              <a:buNone/>
            </a:pPr>
            <a:r>
              <a:rPr lang="en-US" sz="2200" dirty="0">
                <a:solidFill>
                  <a:srgbClr val="FFCF3A"/>
                </a:solidFill>
                <a:latin typeface="Impact" pitchFamily="34" charset="0"/>
                <a:ea typeface="Impact" pitchFamily="34" charset="-122"/>
                <a:cs typeface="Impact" pitchFamily="34" charset="-120"/>
              </a:rPr>
              <a:t>Šeima ar ištikimybė?</a:t>
            </a:r>
            <a:endParaRPr lang="en-US" sz="2200" dirty="0"/>
          </a:p>
        </p:txBody>
      </p:sp>
      <p:sp>
        <p:nvSpPr>
          <p:cNvPr id="7" name="Text 5"/>
          <p:cNvSpPr txBox="1"/>
          <p:nvPr/>
        </p:nvSpPr>
        <p:spPr>
          <a:xfrm>
            <a:off x="777240" y="2148840"/>
            <a:ext cx="5029200" cy="14630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Leido registruotis tiems, kurie taip gelbėjo šeimas nuo tremties, jei tik jie netaps išdavikais.</a:t>
            </a:r>
            <a:endParaRPr lang="en-US" sz="1300" dirty="0"/>
          </a:p>
        </p:txBody>
      </p:sp>
      <p:sp>
        <p:nvSpPr>
          <p:cNvPr id="8" name="Shape 6"/>
          <p:cNvSpPr/>
          <p:nvPr/>
        </p:nvSpPr>
        <p:spPr>
          <a:xfrm>
            <a:off x="6172200" y="1417320"/>
            <a:ext cx="5440680" cy="2240280"/>
          </a:xfrm>
          <a:prstGeom prst="roundRect">
            <a:avLst>
              <a:gd name="adj" fmla="val 7347"/>
            </a:avLst>
          </a:prstGeom>
          <a:solidFill>
            <a:srgbClr val="2E3B32"/>
          </a:solidFill>
          <a:ln w="12700">
            <a:solidFill>
              <a:srgbClr val="2E3B32"/>
            </a:solidFill>
            <a:prstDash val="solid"/>
          </a:ln>
        </p:spPr>
      </p:sp>
      <p:sp>
        <p:nvSpPr>
          <p:cNvPr id="9" name="Shape 7"/>
          <p:cNvSpPr/>
          <p:nvPr/>
        </p:nvSpPr>
        <p:spPr>
          <a:xfrm>
            <a:off x="6355080" y="1600200"/>
            <a:ext cx="502920" cy="502920"/>
          </a:xfrm>
          <a:prstGeom prst="ellipse">
            <a:avLst/>
          </a:prstGeom>
          <a:solidFill>
            <a:srgbClr val="FFCF3A"/>
          </a:solidFill>
          <a:ln w="12700">
            <a:solidFill>
              <a:srgbClr val="FFCF3A"/>
            </a:solidFill>
            <a:prstDash val="solid"/>
          </a:ln>
        </p:spPr>
      </p:sp>
      <p:sp>
        <p:nvSpPr>
          <p:cNvPr id="10" name="Text 8"/>
          <p:cNvSpPr txBox="1"/>
          <p:nvPr/>
        </p:nvSpPr>
        <p:spPr>
          <a:xfrm>
            <a:off x="6355080" y="1600200"/>
            <a:ext cx="502920" cy="502920"/>
          </a:xfrm>
          <a:prstGeom prst="rect">
            <a:avLst/>
          </a:prstGeom>
          <a:noFill/>
          <a:ln/>
        </p:spPr>
        <p:txBody>
          <a:bodyPr wrap="square" lIns="0" tIns="0" rIns="0" bIns="0" rtlCol="0" anchor="ctr"/>
          <a:lstStyle/>
          <a:p>
            <a:pPr algn="ctr" indent="0" marL="0">
              <a:buNone/>
            </a:pPr>
            <a:r>
              <a:rPr lang="en-US" sz="2000" dirty="0">
                <a:solidFill>
                  <a:srgbClr val="1A211D"/>
                </a:solidFill>
                <a:latin typeface="Impact" pitchFamily="34" charset="0"/>
                <a:ea typeface="Impact" pitchFamily="34" charset="-122"/>
                <a:cs typeface="Impact" pitchFamily="34" charset="-120"/>
              </a:rPr>
              <a:t>2</a:t>
            </a:r>
            <a:endParaRPr lang="en-US" sz="2000" dirty="0"/>
          </a:p>
        </p:txBody>
      </p:sp>
      <p:sp>
        <p:nvSpPr>
          <p:cNvPr id="11" name="Text 9"/>
          <p:cNvSpPr txBox="1"/>
          <p:nvPr/>
        </p:nvSpPr>
        <p:spPr>
          <a:xfrm>
            <a:off x="7040880" y="1581912"/>
            <a:ext cx="4389120" cy="457200"/>
          </a:xfrm>
          <a:prstGeom prst="rect">
            <a:avLst/>
          </a:prstGeom>
          <a:noFill/>
          <a:ln/>
        </p:spPr>
        <p:txBody>
          <a:bodyPr wrap="square" lIns="0" tIns="0" rIns="0" bIns="0" rtlCol="0" anchor="t"/>
          <a:lstStyle/>
          <a:p>
            <a:pPr indent="0" marL="0">
              <a:buNone/>
            </a:pPr>
            <a:r>
              <a:rPr lang="en-US" sz="2200" dirty="0">
                <a:solidFill>
                  <a:srgbClr val="FFCF3A"/>
                </a:solidFill>
                <a:latin typeface="Impact" pitchFamily="34" charset="0"/>
                <a:ea typeface="Impact" pitchFamily="34" charset="-122"/>
                <a:cs typeface="Impact" pitchFamily="34" charset="-120"/>
              </a:rPr>
              <a:t>Priešas ar žmogus?</a:t>
            </a:r>
            <a:endParaRPr lang="en-US" sz="2200" dirty="0"/>
          </a:p>
        </p:txBody>
      </p:sp>
      <p:sp>
        <p:nvSpPr>
          <p:cNvPr id="12" name="Text 10"/>
          <p:cNvSpPr txBox="1"/>
          <p:nvPr/>
        </p:nvSpPr>
        <p:spPr>
          <a:xfrm>
            <a:off x="6400800" y="2148840"/>
            <a:ext cx="5029200" cy="1463040"/>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„Aš panaikinsiu nuosprendį… Bet jeigu šie įtarimai pasitvirtintų, tai ankstesnis nuosprendis vėl įsigalios.“ Vokietis Hennecke Kardel išgyveno ir vėliau parašė: „Niekada daugiau gyvenime nesutikau tokio kareivio kaip Tėvas.“</a:t>
            </a:r>
            <a:endParaRPr lang="en-US" sz="1150" dirty="0"/>
          </a:p>
        </p:txBody>
      </p:sp>
      <p:sp>
        <p:nvSpPr>
          <p:cNvPr id="13" name="Shape 11"/>
          <p:cNvSpPr/>
          <p:nvPr/>
        </p:nvSpPr>
        <p:spPr>
          <a:xfrm>
            <a:off x="548640" y="3813048"/>
            <a:ext cx="5440680" cy="2240280"/>
          </a:xfrm>
          <a:prstGeom prst="roundRect">
            <a:avLst>
              <a:gd name="adj" fmla="val 7347"/>
            </a:avLst>
          </a:prstGeom>
          <a:solidFill>
            <a:srgbClr val="2E3B32"/>
          </a:solidFill>
          <a:ln w="12700">
            <a:solidFill>
              <a:srgbClr val="2E3B32"/>
            </a:solidFill>
            <a:prstDash val="solid"/>
          </a:ln>
        </p:spPr>
      </p:sp>
      <p:sp>
        <p:nvSpPr>
          <p:cNvPr id="14" name="Shape 12"/>
          <p:cNvSpPr/>
          <p:nvPr/>
        </p:nvSpPr>
        <p:spPr>
          <a:xfrm>
            <a:off x="731520" y="3995928"/>
            <a:ext cx="502920" cy="502920"/>
          </a:xfrm>
          <a:prstGeom prst="ellipse">
            <a:avLst/>
          </a:prstGeom>
          <a:solidFill>
            <a:srgbClr val="FFCF3A"/>
          </a:solidFill>
          <a:ln w="12700">
            <a:solidFill>
              <a:srgbClr val="FFCF3A"/>
            </a:solidFill>
            <a:prstDash val="solid"/>
          </a:ln>
        </p:spPr>
      </p:sp>
      <p:sp>
        <p:nvSpPr>
          <p:cNvPr id="15" name="Text 13"/>
          <p:cNvSpPr txBox="1"/>
          <p:nvPr/>
        </p:nvSpPr>
        <p:spPr>
          <a:xfrm>
            <a:off x="731520" y="3995928"/>
            <a:ext cx="502920" cy="502920"/>
          </a:xfrm>
          <a:prstGeom prst="rect">
            <a:avLst/>
          </a:prstGeom>
          <a:noFill/>
          <a:ln/>
        </p:spPr>
        <p:txBody>
          <a:bodyPr wrap="square" lIns="0" tIns="0" rIns="0" bIns="0" rtlCol="0" anchor="ctr"/>
          <a:lstStyle/>
          <a:p>
            <a:pPr algn="ctr" indent="0" marL="0">
              <a:buNone/>
            </a:pPr>
            <a:r>
              <a:rPr lang="en-US" sz="2000" dirty="0">
                <a:solidFill>
                  <a:srgbClr val="1A211D"/>
                </a:solidFill>
                <a:latin typeface="Impact" pitchFamily="34" charset="0"/>
                <a:ea typeface="Impact" pitchFamily="34" charset="-122"/>
                <a:cs typeface="Impact" pitchFamily="34" charset="-120"/>
              </a:rPr>
              <a:t>3</a:t>
            </a:r>
            <a:endParaRPr lang="en-US" sz="2000" dirty="0"/>
          </a:p>
        </p:txBody>
      </p:sp>
      <p:sp>
        <p:nvSpPr>
          <p:cNvPr id="16" name="Text 14"/>
          <p:cNvSpPr txBox="1"/>
          <p:nvPr/>
        </p:nvSpPr>
        <p:spPr>
          <a:xfrm>
            <a:off x="1417320" y="3977640"/>
            <a:ext cx="4389120" cy="457200"/>
          </a:xfrm>
          <a:prstGeom prst="rect">
            <a:avLst/>
          </a:prstGeom>
          <a:noFill/>
          <a:ln/>
        </p:spPr>
        <p:txBody>
          <a:bodyPr wrap="square" lIns="0" tIns="0" rIns="0" bIns="0" rtlCol="0" anchor="t"/>
          <a:lstStyle/>
          <a:p>
            <a:pPr indent="0" marL="0">
              <a:buNone/>
            </a:pPr>
            <a:r>
              <a:rPr lang="en-US" sz="2200" dirty="0">
                <a:solidFill>
                  <a:srgbClr val="FFCF3A"/>
                </a:solidFill>
                <a:latin typeface="Impact" pitchFamily="34" charset="0"/>
                <a:ea typeface="Impact" pitchFamily="34" charset="-122"/>
                <a:cs typeface="Impact" pitchFamily="34" charset="-120"/>
              </a:rPr>
              <a:t>Kas tinka į būrį?</a:t>
            </a:r>
            <a:endParaRPr lang="en-US" sz="2200" dirty="0"/>
          </a:p>
        </p:txBody>
      </p:sp>
      <p:sp>
        <p:nvSpPr>
          <p:cNvPr id="17" name="Text 15"/>
          <p:cNvSpPr txBox="1"/>
          <p:nvPr/>
        </p:nvSpPr>
        <p:spPr>
          <a:xfrm>
            <a:off x="777240" y="4544568"/>
            <a:ext cx="5029200" cy="14630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„Savo gretose aš nenoriu partizanų, kurie ateitų vien iš patriotizmo. Priimu tik tuos, kuriems kito kelio neliko.“</a:t>
            </a:r>
            <a:endParaRPr lang="en-US" sz="1300" dirty="0"/>
          </a:p>
        </p:txBody>
      </p:sp>
      <p:sp>
        <p:nvSpPr>
          <p:cNvPr id="18" name="Shape 16"/>
          <p:cNvSpPr/>
          <p:nvPr/>
        </p:nvSpPr>
        <p:spPr>
          <a:xfrm>
            <a:off x="6172200" y="3813048"/>
            <a:ext cx="5440680" cy="2240280"/>
          </a:xfrm>
          <a:prstGeom prst="roundRect">
            <a:avLst>
              <a:gd name="adj" fmla="val 7347"/>
            </a:avLst>
          </a:prstGeom>
          <a:solidFill>
            <a:srgbClr val="2E3B32"/>
          </a:solidFill>
          <a:ln w="12700">
            <a:solidFill>
              <a:srgbClr val="2E3B32"/>
            </a:solidFill>
            <a:prstDash val="solid"/>
          </a:ln>
        </p:spPr>
      </p:sp>
      <p:sp>
        <p:nvSpPr>
          <p:cNvPr id="19" name="Shape 17"/>
          <p:cNvSpPr/>
          <p:nvPr/>
        </p:nvSpPr>
        <p:spPr>
          <a:xfrm>
            <a:off x="6355080" y="3995928"/>
            <a:ext cx="502920" cy="502920"/>
          </a:xfrm>
          <a:prstGeom prst="ellipse">
            <a:avLst/>
          </a:prstGeom>
          <a:solidFill>
            <a:srgbClr val="FFCF3A"/>
          </a:solidFill>
          <a:ln w="12700">
            <a:solidFill>
              <a:srgbClr val="FFCF3A"/>
            </a:solidFill>
            <a:prstDash val="solid"/>
          </a:ln>
        </p:spPr>
      </p:sp>
      <p:sp>
        <p:nvSpPr>
          <p:cNvPr id="20" name="Text 18"/>
          <p:cNvSpPr txBox="1"/>
          <p:nvPr/>
        </p:nvSpPr>
        <p:spPr>
          <a:xfrm>
            <a:off x="6355080" y="3995928"/>
            <a:ext cx="502920" cy="502920"/>
          </a:xfrm>
          <a:prstGeom prst="rect">
            <a:avLst/>
          </a:prstGeom>
          <a:noFill/>
          <a:ln/>
        </p:spPr>
        <p:txBody>
          <a:bodyPr wrap="square" lIns="0" tIns="0" rIns="0" bIns="0" rtlCol="0" anchor="ctr"/>
          <a:lstStyle/>
          <a:p>
            <a:pPr algn="ctr" indent="0" marL="0">
              <a:buNone/>
            </a:pPr>
            <a:r>
              <a:rPr lang="en-US" sz="2000" dirty="0">
                <a:solidFill>
                  <a:srgbClr val="1A211D"/>
                </a:solidFill>
                <a:latin typeface="Impact" pitchFamily="34" charset="0"/>
                <a:ea typeface="Impact" pitchFamily="34" charset="-122"/>
                <a:cs typeface="Impact" pitchFamily="34" charset="-120"/>
              </a:rPr>
              <a:t>4</a:t>
            </a:r>
            <a:endParaRPr lang="en-US" sz="2000" dirty="0"/>
          </a:p>
        </p:txBody>
      </p:sp>
      <p:sp>
        <p:nvSpPr>
          <p:cNvPr id="21" name="Text 19"/>
          <p:cNvSpPr txBox="1"/>
          <p:nvPr/>
        </p:nvSpPr>
        <p:spPr>
          <a:xfrm>
            <a:off x="7040880" y="3977640"/>
            <a:ext cx="4389120" cy="457200"/>
          </a:xfrm>
          <a:prstGeom prst="rect">
            <a:avLst/>
          </a:prstGeom>
          <a:noFill/>
          <a:ln/>
        </p:spPr>
        <p:txBody>
          <a:bodyPr wrap="square" lIns="0" tIns="0" rIns="0" bIns="0" rtlCol="0" anchor="t"/>
          <a:lstStyle/>
          <a:p>
            <a:pPr indent="0" marL="0">
              <a:buNone/>
            </a:pPr>
            <a:r>
              <a:rPr lang="en-US" sz="2200" dirty="0">
                <a:solidFill>
                  <a:srgbClr val="FFCF3A"/>
                </a:solidFill>
                <a:latin typeface="Impact" pitchFamily="34" charset="0"/>
                <a:ea typeface="Impact" pitchFamily="34" charset="-122"/>
                <a:cs typeface="Impact" pitchFamily="34" charset="-120"/>
              </a:rPr>
              <a:t>Rašyti ar tylėti?</a:t>
            </a:r>
            <a:endParaRPr lang="en-US" sz="2200" dirty="0"/>
          </a:p>
        </p:txBody>
      </p:sp>
      <p:sp>
        <p:nvSpPr>
          <p:cNvPr id="22" name="Text 20"/>
          <p:cNvSpPr txBox="1"/>
          <p:nvPr/>
        </p:nvSpPr>
        <p:spPr>
          <a:xfrm>
            <a:off x="6400800" y="4544568"/>
            <a:ext cx="5029200" cy="14630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Įsakymas Nr. 1 liepė rašyti dienoraščius, kad liktų „teisingas kovų dėl laisvės vaizdas, kaip medžiaga istorijai“. 1946 01 12 saugumas užpuolė bunkerį ir paėmė štabo dienoraštį. Jis išliko archyve – todėl šiandien jį skaitome.</a:t>
            </a:r>
            <a:endParaRPr lang="en-US" sz="13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AR KOVA BUVO ŠVARI?</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3</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VISA KLASĖ · 5 MIN.</a:t>
            </a:r>
            <a:endParaRPr lang="en-US" sz="1200" dirty="0"/>
          </a:p>
        </p:txBody>
      </p:sp>
      <p:sp>
        <p:nvSpPr>
          <p:cNvPr id="7" name="Shape 4"/>
          <p:cNvSpPr/>
          <p:nvPr/>
        </p:nvSpPr>
        <p:spPr>
          <a:xfrm>
            <a:off x="548640" y="2148840"/>
            <a:ext cx="3520440" cy="2057400"/>
          </a:xfrm>
          <a:prstGeom prst="roundRect">
            <a:avLst>
              <a:gd name="adj" fmla="val 8000"/>
            </a:avLst>
          </a:prstGeom>
          <a:solidFill>
            <a:srgbClr val="1A211D"/>
          </a:solidFill>
          <a:ln w="12700">
            <a:solidFill>
              <a:srgbClr val="1A211D"/>
            </a:solidFill>
            <a:prstDash val="solid"/>
          </a:ln>
        </p:spPr>
      </p:sp>
      <p:sp>
        <p:nvSpPr>
          <p:cNvPr id="8" name="Text 5"/>
          <p:cNvSpPr txBox="1"/>
          <p:nvPr/>
        </p:nvSpPr>
        <p:spPr>
          <a:xfrm>
            <a:off x="777240" y="2286000"/>
            <a:ext cx="3108960" cy="502920"/>
          </a:xfrm>
          <a:prstGeom prst="rect">
            <a:avLst/>
          </a:prstGeom>
          <a:noFill/>
          <a:ln/>
        </p:spPr>
        <p:txBody>
          <a:bodyPr wrap="square" lIns="0" tIns="0" rIns="0" bIns="0" rtlCol="0" anchor="t"/>
          <a:lstStyle/>
          <a:p>
            <a:pPr indent="0" marL="0">
              <a:buNone/>
            </a:pPr>
            <a:r>
              <a:rPr lang="en-US" sz="2400" dirty="0">
                <a:solidFill>
                  <a:srgbClr val="FFCF3A"/>
                </a:solidFill>
                <a:latin typeface="Impact" pitchFamily="34" charset="0"/>
                <a:ea typeface="Impact" pitchFamily="34" charset="-122"/>
                <a:cs typeface="Impact" pitchFamily="34" charset="-120"/>
              </a:rPr>
              <a:t>Taisyklės</a:t>
            </a:r>
            <a:endParaRPr lang="en-US" sz="2400" dirty="0"/>
          </a:p>
        </p:txBody>
      </p:sp>
      <p:sp>
        <p:nvSpPr>
          <p:cNvPr id="9" name="Text 6"/>
          <p:cNvSpPr txBox="1"/>
          <p:nvPr/>
        </p:nvSpPr>
        <p:spPr>
          <a:xfrm>
            <a:off x="777240" y="2834640"/>
            <a:ext cx="3108960" cy="128016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1949 m. LLKS priėmė Drausmės ir Baudžiamąjį statutus. Draudė kankinti belaisvius ir bausti be teismo.</a:t>
            </a:r>
            <a:endParaRPr lang="en-US" sz="1400" dirty="0"/>
          </a:p>
        </p:txBody>
      </p:sp>
      <p:sp>
        <p:nvSpPr>
          <p:cNvPr id="10" name="Shape 7"/>
          <p:cNvSpPr/>
          <p:nvPr/>
        </p:nvSpPr>
        <p:spPr>
          <a:xfrm>
            <a:off x="4297680" y="2148840"/>
            <a:ext cx="3520440" cy="2057400"/>
          </a:xfrm>
          <a:prstGeom prst="roundRect">
            <a:avLst>
              <a:gd name="adj" fmla="val 8000"/>
            </a:avLst>
          </a:prstGeom>
          <a:solidFill>
            <a:srgbClr val="2E3B32"/>
          </a:solidFill>
          <a:ln w="12700">
            <a:solidFill>
              <a:srgbClr val="2E3B32"/>
            </a:solidFill>
            <a:prstDash val="solid"/>
          </a:ln>
        </p:spPr>
      </p:sp>
      <p:sp>
        <p:nvSpPr>
          <p:cNvPr id="11" name="Text 8"/>
          <p:cNvSpPr txBox="1"/>
          <p:nvPr/>
        </p:nvSpPr>
        <p:spPr>
          <a:xfrm>
            <a:off x="4526280" y="2286000"/>
            <a:ext cx="3108960" cy="502920"/>
          </a:xfrm>
          <a:prstGeom prst="rect">
            <a:avLst/>
          </a:prstGeom>
          <a:noFill/>
          <a:ln/>
        </p:spPr>
        <p:txBody>
          <a:bodyPr wrap="square" lIns="0" tIns="0" rIns="0" bIns="0" rtlCol="0" anchor="t"/>
          <a:lstStyle/>
          <a:p>
            <a:pPr indent="0" marL="0">
              <a:buNone/>
            </a:pPr>
            <a:r>
              <a:rPr lang="en-US" sz="2400" dirty="0">
                <a:solidFill>
                  <a:srgbClr val="FFCF3A"/>
                </a:solidFill>
                <a:latin typeface="Impact" pitchFamily="34" charset="0"/>
                <a:ea typeface="Impact" pitchFamily="34" charset="-122"/>
                <a:cs typeface="Impact" pitchFamily="34" charset="-120"/>
              </a:rPr>
              <a:t>Bausmės saviesiems</a:t>
            </a:r>
            <a:endParaRPr lang="en-US" sz="2400" dirty="0"/>
          </a:p>
        </p:txBody>
      </p:sp>
      <p:sp>
        <p:nvSpPr>
          <p:cNvPr id="12" name="Text 9"/>
          <p:cNvSpPr txBox="1"/>
          <p:nvPr/>
        </p:nvSpPr>
        <p:spPr>
          <a:xfrm>
            <a:off x="4526280" y="2834640"/>
            <a:ext cx="3108960" cy="128016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Tauro apygardoje partizanas sušaudytas už gyventojų mušimą, plėšikavimą ir girtavimą.</a:t>
            </a:r>
            <a:endParaRPr lang="en-US" sz="1400" dirty="0"/>
          </a:p>
        </p:txBody>
      </p:sp>
      <p:sp>
        <p:nvSpPr>
          <p:cNvPr id="13" name="Shape 10"/>
          <p:cNvSpPr/>
          <p:nvPr/>
        </p:nvSpPr>
        <p:spPr>
          <a:xfrm>
            <a:off x="8046720" y="2148840"/>
            <a:ext cx="3520440" cy="2057400"/>
          </a:xfrm>
          <a:prstGeom prst="roundRect">
            <a:avLst>
              <a:gd name="adj" fmla="val 8000"/>
            </a:avLst>
          </a:prstGeom>
          <a:solidFill>
            <a:srgbClr val="FF4F3A"/>
          </a:solidFill>
          <a:ln w="12700">
            <a:solidFill>
              <a:srgbClr val="FF4F3A"/>
            </a:solidFill>
            <a:prstDash val="solid"/>
          </a:ln>
        </p:spPr>
      </p:sp>
      <p:sp>
        <p:nvSpPr>
          <p:cNvPr id="14" name="Text 11"/>
          <p:cNvSpPr txBox="1"/>
          <p:nvPr/>
        </p:nvSpPr>
        <p:spPr>
          <a:xfrm>
            <a:off x="8275320" y="2286000"/>
            <a:ext cx="3108960" cy="502920"/>
          </a:xfrm>
          <a:prstGeom prst="rect">
            <a:avLst/>
          </a:prstGeom>
          <a:noFill/>
          <a:ln/>
        </p:spPr>
        <p:txBody>
          <a:bodyPr wrap="square" lIns="0" tIns="0" rIns="0" bIns="0" rtlCol="0" anchor="t"/>
          <a:lstStyle/>
          <a:p>
            <a:pPr indent="0" marL="0">
              <a:buNone/>
            </a:pPr>
            <a:r>
              <a:rPr lang="en-US" sz="2400" dirty="0">
                <a:solidFill>
                  <a:srgbClr val="FFCF3A"/>
                </a:solidFill>
                <a:latin typeface="Impact" pitchFamily="34" charset="0"/>
                <a:ea typeface="Impact" pitchFamily="34" charset="-122"/>
                <a:cs typeface="Impact" pitchFamily="34" charset="-120"/>
              </a:rPr>
              <a:t>Tamsioji pusė</a:t>
            </a:r>
            <a:endParaRPr lang="en-US" sz="2400" dirty="0"/>
          </a:p>
        </p:txBody>
      </p:sp>
      <p:sp>
        <p:nvSpPr>
          <p:cNvPr id="15" name="Text 12"/>
          <p:cNvSpPr txBox="1"/>
          <p:nvPr/>
        </p:nvSpPr>
        <p:spPr>
          <a:xfrm>
            <a:off x="8275320" y="2834640"/>
            <a:ext cx="3108960" cy="128016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Istorikai nustatė, kad dalis egzekucijų įvykdyta be partizanų teismo sprendimo.</a:t>
            </a:r>
            <a:endParaRPr lang="en-US" sz="1400" dirty="0"/>
          </a:p>
        </p:txBody>
      </p:sp>
      <p:sp>
        <p:nvSpPr>
          <p:cNvPr id="16" name="Shape 13"/>
          <p:cNvSpPr/>
          <p:nvPr/>
        </p:nvSpPr>
        <p:spPr>
          <a:xfrm>
            <a:off x="548640" y="4434840"/>
            <a:ext cx="11064240" cy="1691640"/>
          </a:xfrm>
          <a:prstGeom prst="roundRect">
            <a:avLst>
              <a:gd name="adj" fmla="val 9730"/>
            </a:avLst>
          </a:prstGeom>
          <a:solidFill>
            <a:srgbClr val="FFCF3A"/>
          </a:solidFill>
          <a:ln w="12700">
            <a:solidFill>
              <a:srgbClr val="FFCF3A"/>
            </a:solidFill>
            <a:prstDash val="solid"/>
          </a:ln>
        </p:spPr>
      </p:sp>
      <p:sp>
        <p:nvSpPr>
          <p:cNvPr id="17" name="Text 14"/>
          <p:cNvSpPr txBox="1"/>
          <p:nvPr/>
        </p:nvSpPr>
        <p:spPr>
          <a:xfrm>
            <a:off x="822960" y="4572000"/>
            <a:ext cx="10058400" cy="292608"/>
          </a:xfrm>
          <a:prstGeom prst="rect">
            <a:avLst/>
          </a:prstGeom>
          <a:noFill/>
          <a:ln/>
        </p:spPr>
        <p:txBody>
          <a:bodyPr wrap="square" lIns="0" tIns="0" rIns="0" bIns="0" rtlCol="0" anchor="t"/>
          <a:lstStyle/>
          <a:p>
            <a:pPr indent="0" marL="0">
              <a:buNone/>
            </a:pPr>
            <a:r>
              <a:rPr lang="en-US" sz="1200" b="1" spc="120" kern="0" dirty="0">
                <a:solidFill>
                  <a:srgbClr val="1A211D"/>
                </a:solidFill>
                <a:latin typeface="Courier New" pitchFamily="34" charset="0"/>
                <a:ea typeface="Courier New" pitchFamily="34" charset="-122"/>
                <a:cs typeface="Courier New" pitchFamily="34" charset="-120"/>
              </a:rPr>
              <a:t>SOVIETŲ TARDYTOJAS KAZIMIERAIČIO ŽMONAI, 1947 M. (PERPASAKOTA)</a:t>
            </a:r>
            <a:endParaRPr lang="en-US" sz="1200" dirty="0"/>
          </a:p>
        </p:txBody>
      </p:sp>
      <p:sp>
        <p:nvSpPr>
          <p:cNvPr id="18" name="Text 15"/>
          <p:cNvSpPr txBox="1"/>
          <p:nvPr/>
        </p:nvSpPr>
        <p:spPr>
          <a:xfrm>
            <a:off x="822960" y="4892040"/>
            <a:ext cx="10515600" cy="1188720"/>
          </a:xfrm>
          <a:prstGeom prst="rect">
            <a:avLst/>
          </a:prstGeom>
          <a:noFill/>
          <a:ln/>
        </p:spPr>
        <p:txBody>
          <a:bodyPr wrap="square" lIns="0" tIns="0" rIns="0" bIns="0" rtlCol="0" anchor="t"/>
          <a:lstStyle/>
          <a:p>
            <a:pPr indent="0" marL="0">
              <a:lnSpc>
                <a:spcPct val="108000"/>
              </a:lnSpc>
              <a:buNone/>
            </a:pPr>
            <a:r>
              <a:rPr lang="en-US" sz="2000" i="1" dirty="0">
                <a:solidFill>
                  <a:srgbClr val="1A211D"/>
                </a:solidFill>
                <a:latin typeface="Georgia" pitchFamily="34" charset="0"/>
                <a:ea typeface="Georgia" pitchFamily="34" charset="-122"/>
                <a:cs typeface="Georgia" pitchFamily="34" charset="-120"/>
              </a:rPr>
              <a:t>Kazimieraitis buvo „aukštos moralės žmogus, kuris stengėsi, kad jų kovoje nebūtų teroro, baudė savuosius už plėšikavimus ar žudynes“.</a:t>
            </a:r>
            <a:endParaRPr lang="en-US" sz="2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VIENA KOVA – DVI VERSIJOS</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4</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POROMIS · 5 MIN.</a:t>
            </a:r>
            <a:endParaRPr lang="en-US" sz="1200" dirty="0"/>
          </a:p>
        </p:txBody>
      </p:sp>
      <p:sp>
        <p:nvSpPr>
          <p:cNvPr id="7" name="Shape 4"/>
          <p:cNvSpPr/>
          <p:nvPr/>
        </p:nvSpPr>
        <p:spPr>
          <a:xfrm>
            <a:off x="548640" y="2194560"/>
            <a:ext cx="5440680" cy="2148840"/>
          </a:xfrm>
          <a:prstGeom prst="roundRect">
            <a:avLst>
              <a:gd name="adj" fmla="val 7660"/>
            </a:avLst>
          </a:prstGeom>
          <a:solidFill>
            <a:srgbClr val="FFFFFF"/>
          </a:solidFill>
          <a:ln w="12700">
            <a:solidFill>
              <a:srgbClr val="FFFFFF"/>
            </a:solidFill>
            <a:prstDash val="solid"/>
          </a:ln>
        </p:spPr>
      </p:sp>
      <p:sp>
        <p:nvSpPr>
          <p:cNvPr id="8" name="Shape 5"/>
          <p:cNvSpPr/>
          <p:nvPr/>
        </p:nvSpPr>
        <p:spPr>
          <a:xfrm>
            <a:off x="777240" y="2377440"/>
            <a:ext cx="594360" cy="594360"/>
          </a:xfrm>
          <a:prstGeom prst="ellipse">
            <a:avLst/>
          </a:prstGeom>
          <a:solidFill>
            <a:srgbClr val="1A211D"/>
          </a:solidFill>
          <a:ln w="12700">
            <a:solidFill>
              <a:srgbClr val="1A211D"/>
            </a:solidFill>
            <a:prstDash val="solid"/>
          </a:ln>
        </p:spPr>
      </p:sp>
      <p:sp>
        <p:nvSpPr>
          <p:cNvPr id="9" name="Text 6"/>
          <p:cNvSpPr txBox="1"/>
          <p:nvPr/>
        </p:nvSpPr>
        <p:spPr>
          <a:xfrm>
            <a:off x="777240" y="2377440"/>
            <a:ext cx="594360" cy="59436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A</a:t>
            </a:r>
            <a:endParaRPr lang="en-US" sz="2200" dirty="0"/>
          </a:p>
        </p:txBody>
      </p:sp>
      <p:sp>
        <p:nvSpPr>
          <p:cNvPr id="10" name="Text 7"/>
          <p:cNvSpPr txBox="1"/>
          <p:nvPr/>
        </p:nvSpPr>
        <p:spPr>
          <a:xfrm>
            <a:off x="1554480" y="2423160"/>
            <a:ext cx="4206240" cy="502920"/>
          </a:xfrm>
          <a:prstGeom prst="rect">
            <a:avLst/>
          </a:prstGeom>
          <a:noFill/>
          <a:ln/>
        </p:spPr>
        <p:txBody>
          <a:bodyPr wrap="square" lIns="0" tIns="0" rIns="0" bIns="0" rtlCol="0" anchor="t"/>
          <a:lstStyle/>
          <a:p>
            <a:pPr indent="0" marL="0">
              <a:buNone/>
            </a:pPr>
            <a:r>
              <a:rPr lang="en-US" sz="2400" dirty="0">
                <a:solidFill>
                  <a:srgbClr val="1A211D"/>
                </a:solidFill>
                <a:latin typeface="Impact" pitchFamily="34" charset="0"/>
                <a:ea typeface="Impact" pitchFamily="34" charset="-122"/>
                <a:cs typeface="Impact" pitchFamily="34" charset="-120"/>
              </a:rPr>
              <a:t>Partizanų atsiminimai</a:t>
            </a:r>
            <a:endParaRPr lang="en-US" sz="2400" dirty="0"/>
          </a:p>
        </p:txBody>
      </p:sp>
      <p:sp>
        <p:nvSpPr>
          <p:cNvPr id="11" name="Text 8"/>
          <p:cNvSpPr txBox="1"/>
          <p:nvPr/>
        </p:nvSpPr>
        <p:spPr>
          <a:xfrm>
            <a:off x="822960" y="3063240"/>
            <a:ext cx="4937760" cy="1188720"/>
          </a:xfrm>
          <a:prstGeom prst="rect">
            <a:avLst/>
          </a:prstGeom>
          <a:noFill/>
          <a:ln/>
        </p:spPr>
        <p:txBody>
          <a:bodyPr wrap="square" lIns="0" tIns="0" rIns="0" bIns="0" rtlCol="0" anchor="t"/>
          <a:lstStyle/>
          <a:p>
            <a:pPr indent="0" marL="0">
              <a:lnSpc>
                <a:spcPct val="108000"/>
              </a:lnSpc>
              <a:buNone/>
            </a:pPr>
            <a:r>
              <a:rPr lang="en-US" sz="1900" i="1" dirty="0">
                <a:solidFill>
                  <a:srgbClr val="1A211D"/>
                </a:solidFill>
                <a:latin typeface="Georgia" pitchFamily="34" charset="0"/>
                <a:ea typeface="Georgia" pitchFamily="34" charset="-122"/>
                <a:cs typeface="Georgia" pitchFamily="34" charset="-120"/>
              </a:rPr>
              <a:t>Atsišaudydamas Kazimieraitis nukovė du kareivius.</a:t>
            </a:r>
            <a:endParaRPr lang="en-US" sz="1900" dirty="0"/>
          </a:p>
        </p:txBody>
      </p:sp>
      <p:sp>
        <p:nvSpPr>
          <p:cNvPr id="12" name="Shape 9"/>
          <p:cNvSpPr/>
          <p:nvPr/>
        </p:nvSpPr>
        <p:spPr>
          <a:xfrm>
            <a:off x="6172200" y="2194560"/>
            <a:ext cx="5440680" cy="2148840"/>
          </a:xfrm>
          <a:prstGeom prst="roundRect">
            <a:avLst>
              <a:gd name="adj" fmla="val 7660"/>
            </a:avLst>
          </a:prstGeom>
          <a:solidFill>
            <a:srgbClr val="1A211D"/>
          </a:solidFill>
          <a:ln w="12700">
            <a:solidFill>
              <a:srgbClr val="1A211D"/>
            </a:solidFill>
            <a:prstDash val="solid"/>
          </a:ln>
        </p:spPr>
      </p:sp>
      <p:sp>
        <p:nvSpPr>
          <p:cNvPr id="13" name="Shape 10"/>
          <p:cNvSpPr/>
          <p:nvPr/>
        </p:nvSpPr>
        <p:spPr>
          <a:xfrm>
            <a:off x="6400800" y="2377440"/>
            <a:ext cx="594360" cy="594360"/>
          </a:xfrm>
          <a:prstGeom prst="ellipse">
            <a:avLst/>
          </a:prstGeom>
          <a:solidFill>
            <a:srgbClr val="FF4F3A"/>
          </a:solidFill>
          <a:ln w="12700">
            <a:solidFill>
              <a:srgbClr val="FF4F3A"/>
            </a:solidFill>
            <a:prstDash val="solid"/>
          </a:ln>
        </p:spPr>
      </p:sp>
      <p:sp>
        <p:nvSpPr>
          <p:cNvPr id="14" name="Text 11"/>
          <p:cNvSpPr txBox="1"/>
          <p:nvPr/>
        </p:nvSpPr>
        <p:spPr>
          <a:xfrm>
            <a:off x="6400800" y="2377440"/>
            <a:ext cx="594360" cy="594360"/>
          </a:xfrm>
          <a:prstGeom prst="rect">
            <a:avLst/>
          </a:prstGeom>
          <a:noFill/>
          <a:ln/>
        </p:spPr>
        <p:txBody>
          <a:bodyPr wrap="square" lIns="0" tIns="0" rIns="0" bIns="0" rtlCol="0" anchor="ctr"/>
          <a:lstStyle/>
          <a:p>
            <a:pPr algn="ctr" indent="0" marL="0">
              <a:buNone/>
            </a:pPr>
            <a:r>
              <a:rPr lang="en-US" sz="2200" dirty="0">
                <a:solidFill>
                  <a:srgbClr val="FFFFFF"/>
                </a:solidFill>
                <a:latin typeface="Impact" pitchFamily="34" charset="0"/>
                <a:ea typeface="Impact" pitchFamily="34" charset="-122"/>
                <a:cs typeface="Impact" pitchFamily="34" charset="-120"/>
              </a:rPr>
              <a:t>B</a:t>
            </a:r>
            <a:endParaRPr lang="en-US" sz="2200" dirty="0"/>
          </a:p>
        </p:txBody>
      </p:sp>
      <p:sp>
        <p:nvSpPr>
          <p:cNvPr id="15" name="Text 12"/>
          <p:cNvSpPr txBox="1"/>
          <p:nvPr/>
        </p:nvSpPr>
        <p:spPr>
          <a:xfrm>
            <a:off x="7178040" y="2423160"/>
            <a:ext cx="4206240" cy="502920"/>
          </a:xfrm>
          <a:prstGeom prst="rect">
            <a:avLst/>
          </a:prstGeom>
          <a:noFill/>
          <a:ln/>
        </p:spPr>
        <p:txBody>
          <a:bodyPr wrap="square" lIns="0" tIns="0" rIns="0" bIns="0" rtlCol="0" anchor="t"/>
          <a:lstStyle/>
          <a:p>
            <a:pPr indent="0" marL="0">
              <a:buNone/>
            </a:pPr>
            <a:r>
              <a:rPr lang="en-US" sz="2400" dirty="0">
                <a:solidFill>
                  <a:srgbClr val="FFFFFF"/>
                </a:solidFill>
                <a:latin typeface="Impact" pitchFamily="34" charset="0"/>
                <a:ea typeface="Impact" pitchFamily="34" charset="-122"/>
                <a:cs typeface="Impact" pitchFamily="34" charset="-120"/>
              </a:rPr>
              <a:t>Saugumo (MGB) pranešimas</a:t>
            </a:r>
            <a:endParaRPr lang="en-US" sz="2400" dirty="0"/>
          </a:p>
        </p:txBody>
      </p:sp>
      <p:sp>
        <p:nvSpPr>
          <p:cNvPr id="16" name="Text 13"/>
          <p:cNvSpPr txBox="1"/>
          <p:nvPr/>
        </p:nvSpPr>
        <p:spPr>
          <a:xfrm>
            <a:off x="6446520" y="3063240"/>
            <a:ext cx="4937760" cy="1188720"/>
          </a:xfrm>
          <a:prstGeom prst="rect">
            <a:avLst/>
          </a:prstGeom>
          <a:noFill/>
          <a:ln/>
        </p:spPr>
        <p:txBody>
          <a:bodyPr wrap="square" lIns="0" tIns="0" rIns="0" bIns="0" rtlCol="0" anchor="t"/>
          <a:lstStyle/>
          <a:p>
            <a:pPr indent="0" marL="0">
              <a:lnSpc>
                <a:spcPct val="108000"/>
              </a:lnSpc>
              <a:buNone/>
            </a:pPr>
            <a:r>
              <a:rPr lang="en-US" sz="1900" i="1" dirty="0">
                <a:solidFill>
                  <a:srgbClr val="FFFFFF"/>
                </a:solidFill>
                <a:latin typeface="Georgia" pitchFamily="34" charset="0"/>
                <a:ea typeface="Georgia" pitchFamily="34" charset="-122"/>
                <a:cs typeface="Georgia" pitchFamily="34" charset="-120"/>
              </a:rPr>
              <a:t>Sužeistas vienas kareivis. Žuvusių kareivių nemini. Vadas paimtas sunkiai sužeistas.</a:t>
            </a:r>
            <a:endParaRPr lang="en-US" sz="1900" dirty="0"/>
          </a:p>
        </p:txBody>
      </p:sp>
      <p:sp>
        <p:nvSpPr>
          <p:cNvPr id="17" name="Shape 14"/>
          <p:cNvSpPr/>
          <p:nvPr/>
        </p:nvSpPr>
        <p:spPr>
          <a:xfrm>
            <a:off x="548640" y="4572000"/>
            <a:ext cx="2615184" cy="1554480"/>
          </a:xfrm>
          <a:prstGeom prst="roundRect">
            <a:avLst>
              <a:gd name="adj" fmla="val 10588"/>
            </a:avLst>
          </a:prstGeom>
          <a:solidFill>
            <a:srgbClr val="FFFFFF"/>
          </a:solidFill>
          <a:ln w="12700">
            <a:solidFill>
              <a:srgbClr val="FFFFFF"/>
            </a:solidFill>
            <a:prstDash val="solid"/>
          </a:ln>
        </p:spPr>
      </p:sp>
      <p:sp>
        <p:nvSpPr>
          <p:cNvPr id="18" name="Text 15"/>
          <p:cNvSpPr txBox="1"/>
          <p:nvPr/>
        </p:nvSpPr>
        <p:spPr>
          <a:xfrm>
            <a:off x="731520" y="4572000"/>
            <a:ext cx="2286000" cy="1554480"/>
          </a:xfrm>
          <a:prstGeom prst="rect">
            <a:avLst/>
          </a:prstGeom>
          <a:noFill/>
          <a:ln/>
        </p:spPr>
        <p:txBody>
          <a:bodyPr wrap="square" lIns="0" tIns="0" rIns="0" bIns="0" rtlCol="0" anchor="ctr"/>
          <a:lstStyle/>
          <a:p>
            <a:pPr indent="0" marL="0">
              <a:buNone/>
            </a:pPr>
            <a:r>
              <a:rPr lang="en-US" sz="2000" dirty="0">
                <a:solidFill>
                  <a:srgbClr val="1A211D"/>
                </a:solidFill>
                <a:latin typeface="Impact" pitchFamily="34" charset="0"/>
                <a:ea typeface="Impact" pitchFamily="34" charset="-122"/>
                <a:cs typeface="Impact" pitchFamily="34" charset="-120"/>
              </a:rPr>
              <a:t>Kodėl versijos skiriasi?</a:t>
            </a:r>
            <a:endParaRPr lang="en-US" sz="2000" dirty="0"/>
          </a:p>
        </p:txBody>
      </p:sp>
      <p:sp>
        <p:nvSpPr>
          <p:cNvPr id="19" name="Shape 16"/>
          <p:cNvSpPr/>
          <p:nvPr/>
        </p:nvSpPr>
        <p:spPr>
          <a:xfrm>
            <a:off x="3364992" y="4572000"/>
            <a:ext cx="2615184" cy="1554480"/>
          </a:xfrm>
          <a:prstGeom prst="roundRect">
            <a:avLst>
              <a:gd name="adj" fmla="val 10588"/>
            </a:avLst>
          </a:prstGeom>
          <a:solidFill>
            <a:srgbClr val="FFFFFF"/>
          </a:solidFill>
          <a:ln w="12700">
            <a:solidFill>
              <a:srgbClr val="FFFFFF"/>
            </a:solidFill>
            <a:prstDash val="solid"/>
          </a:ln>
        </p:spPr>
      </p:sp>
      <p:sp>
        <p:nvSpPr>
          <p:cNvPr id="20" name="Text 17"/>
          <p:cNvSpPr txBox="1"/>
          <p:nvPr/>
        </p:nvSpPr>
        <p:spPr>
          <a:xfrm>
            <a:off x="3547872" y="4572000"/>
            <a:ext cx="2286000" cy="1554480"/>
          </a:xfrm>
          <a:prstGeom prst="rect">
            <a:avLst/>
          </a:prstGeom>
          <a:noFill/>
          <a:ln/>
        </p:spPr>
        <p:txBody>
          <a:bodyPr wrap="square" lIns="0" tIns="0" rIns="0" bIns="0" rtlCol="0" anchor="ctr"/>
          <a:lstStyle/>
          <a:p>
            <a:pPr indent="0" marL="0">
              <a:buNone/>
            </a:pPr>
            <a:r>
              <a:rPr lang="en-US" sz="2000" dirty="0">
                <a:solidFill>
                  <a:srgbClr val="1A211D"/>
                </a:solidFill>
                <a:latin typeface="Impact" pitchFamily="34" charset="0"/>
                <a:ea typeface="Impact" pitchFamily="34" charset="-122"/>
                <a:cs typeface="Impact" pitchFamily="34" charset="-120"/>
              </a:rPr>
              <a:t>Kam naudinga kiekviena?</a:t>
            </a:r>
            <a:endParaRPr lang="en-US" sz="2000" dirty="0"/>
          </a:p>
        </p:txBody>
      </p:sp>
      <p:sp>
        <p:nvSpPr>
          <p:cNvPr id="21" name="Shape 18"/>
          <p:cNvSpPr/>
          <p:nvPr/>
        </p:nvSpPr>
        <p:spPr>
          <a:xfrm>
            <a:off x="6181344" y="4572000"/>
            <a:ext cx="2615184" cy="1554480"/>
          </a:xfrm>
          <a:prstGeom prst="roundRect">
            <a:avLst>
              <a:gd name="adj" fmla="val 10588"/>
            </a:avLst>
          </a:prstGeom>
          <a:solidFill>
            <a:srgbClr val="FFFFFF"/>
          </a:solidFill>
          <a:ln w="12700">
            <a:solidFill>
              <a:srgbClr val="FFFFFF"/>
            </a:solidFill>
            <a:prstDash val="solid"/>
          </a:ln>
        </p:spPr>
      </p:sp>
      <p:sp>
        <p:nvSpPr>
          <p:cNvPr id="22" name="Text 19"/>
          <p:cNvSpPr txBox="1"/>
          <p:nvPr/>
        </p:nvSpPr>
        <p:spPr>
          <a:xfrm>
            <a:off x="6364224" y="4572000"/>
            <a:ext cx="2286000" cy="1554480"/>
          </a:xfrm>
          <a:prstGeom prst="rect">
            <a:avLst/>
          </a:prstGeom>
          <a:noFill/>
          <a:ln/>
        </p:spPr>
        <p:txBody>
          <a:bodyPr wrap="square" lIns="0" tIns="0" rIns="0" bIns="0" rtlCol="0" anchor="ctr"/>
          <a:lstStyle/>
          <a:p>
            <a:pPr indent="0" marL="0">
              <a:buNone/>
            </a:pPr>
            <a:r>
              <a:rPr lang="en-US" sz="2000" dirty="0">
                <a:solidFill>
                  <a:srgbClr val="1A211D"/>
                </a:solidFill>
                <a:latin typeface="Impact" pitchFamily="34" charset="0"/>
                <a:ea typeface="Impact" pitchFamily="34" charset="-122"/>
                <a:cs typeface="Impact" pitchFamily="34" charset="-120"/>
              </a:rPr>
              <a:t>Ką sako žodis „banditas“?</a:t>
            </a:r>
            <a:endParaRPr lang="en-US" sz="2000" dirty="0"/>
          </a:p>
        </p:txBody>
      </p:sp>
      <p:sp>
        <p:nvSpPr>
          <p:cNvPr id="23" name="Shape 20"/>
          <p:cNvSpPr/>
          <p:nvPr/>
        </p:nvSpPr>
        <p:spPr>
          <a:xfrm>
            <a:off x="8997696" y="4572000"/>
            <a:ext cx="2615184" cy="1554480"/>
          </a:xfrm>
          <a:prstGeom prst="roundRect">
            <a:avLst>
              <a:gd name="adj" fmla="val 10588"/>
            </a:avLst>
          </a:prstGeom>
          <a:solidFill>
            <a:srgbClr val="FFFFFF"/>
          </a:solidFill>
          <a:ln w="12700">
            <a:solidFill>
              <a:srgbClr val="FFFFFF"/>
            </a:solidFill>
            <a:prstDash val="solid"/>
          </a:ln>
        </p:spPr>
      </p:sp>
      <p:sp>
        <p:nvSpPr>
          <p:cNvPr id="24" name="Text 21"/>
          <p:cNvSpPr txBox="1"/>
          <p:nvPr/>
        </p:nvSpPr>
        <p:spPr>
          <a:xfrm>
            <a:off x="9180576" y="4572000"/>
            <a:ext cx="2286000" cy="1554480"/>
          </a:xfrm>
          <a:prstGeom prst="rect">
            <a:avLst/>
          </a:prstGeom>
          <a:noFill/>
          <a:ln/>
        </p:spPr>
        <p:txBody>
          <a:bodyPr wrap="square" lIns="0" tIns="0" rIns="0" bIns="0" rtlCol="0" anchor="ctr"/>
          <a:lstStyle/>
          <a:p>
            <a:pPr indent="0" marL="0">
              <a:buNone/>
            </a:pPr>
            <a:r>
              <a:rPr lang="en-US" sz="2000" dirty="0">
                <a:solidFill>
                  <a:srgbClr val="1A211D"/>
                </a:solidFill>
                <a:latin typeface="Impact" pitchFamily="34" charset="0"/>
                <a:ea typeface="Impact" pitchFamily="34" charset="-122"/>
                <a:cs typeface="Impact" pitchFamily="34" charset="-120"/>
              </a:rPr>
              <a:t>Kaip patikrintume?</a:t>
            </a:r>
            <a:endParaRPr lang="en-US" sz="2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TRYS TEKSTAI – VIENA IDĖJA</a:t>
            </a:r>
            <a:endParaRPr lang="en-US" sz="4400" dirty="0"/>
          </a:p>
        </p:txBody>
      </p:sp>
      <p:sp>
        <p:nvSpPr>
          <p:cNvPr id="3" name="Shape 1"/>
          <p:cNvSpPr/>
          <p:nvPr/>
        </p:nvSpPr>
        <p:spPr>
          <a:xfrm>
            <a:off x="548640" y="1417320"/>
            <a:ext cx="11064240" cy="1261872"/>
          </a:xfrm>
          <a:prstGeom prst="roundRect">
            <a:avLst>
              <a:gd name="adj" fmla="val 13043"/>
            </a:avLst>
          </a:prstGeom>
          <a:solidFill>
            <a:srgbClr val="2E3B32"/>
          </a:solidFill>
          <a:ln w="12700">
            <a:solidFill>
              <a:srgbClr val="2E3B32"/>
            </a:solidFill>
            <a:prstDash val="solid"/>
          </a:ln>
        </p:spPr>
      </p:sp>
      <p:sp>
        <p:nvSpPr>
          <p:cNvPr id="4" name="Text 2"/>
          <p:cNvSpPr txBox="1"/>
          <p:nvPr/>
        </p:nvSpPr>
        <p:spPr>
          <a:xfrm>
            <a:off x="777240" y="1527048"/>
            <a:ext cx="2377440" cy="502920"/>
          </a:xfrm>
          <a:prstGeom prst="rect">
            <a:avLst/>
          </a:prstGeom>
          <a:noFill/>
          <a:ln/>
        </p:spPr>
        <p:txBody>
          <a:bodyPr wrap="square" lIns="0" tIns="0" rIns="0" bIns="0" rtlCol="0" anchor="t"/>
          <a:lstStyle/>
          <a:p>
            <a:pPr indent="0" marL="0">
              <a:buNone/>
            </a:pPr>
            <a:r>
              <a:rPr lang="en-US" sz="2800" dirty="0">
                <a:solidFill>
                  <a:srgbClr val="FFCF3A"/>
                </a:solidFill>
                <a:latin typeface="Impact" pitchFamily="34" charset="0"/>
                <a:ea typeface="Impact" pitchFamily="34" charset="-122"/>
                <a:cs typeface="Impact" pitchFamily="34" charset="-120"/>
              </a:rPr>
              <a:t>1946 04 23</a:t>
            </a:r>
            <a:endParaRPr lang="en-US" sz="2800" dirty="0"/>
          </a:p>
        </p:txBody>
      </p:sp>
      <p:sp>
        <p:nvSpPr>
          <p:cNvPr id="5" name="Text 3"/>
          <p:cNvSpPr txBox="1"/>
          <p:nvPr/>
        </p:nvSpPr>
        <p:spPr>
          <a:xfrm>
            <a:off x="777240" y="2039112"/>
            <a:ext cx="2377440" cy="548640"/>
          </a:xfrm>
          <a:prstGeom prst="rect">
            <a:avLst/>
          </a:prstGeom>
          <a:noFill/>
          <a:ln/>
        </p:spPr>
        <p:txBody>
          <a:bodyPr wrap="square" lIns="0" tIns="0" rIns="0" bIns="0" rtlCol="0" anchor="t"/>
          <a:lstStyle/>
          <a:p>
            <a:pPr indent="0" marL="0">
              <a:buNone/>
            </a:pPr>
            <a:r>
              <a:rPr lang="en-US" sz="1100" b="1" dirty="0">
                <a:solidFill>
                  <a:srgbClr val="FFFFFF"/>
                </a:solidFill>
                <a:latin typeface="Arial" pitchFamily="34" charset="0"/>
                <a:ea typeface="Arial" pitchFamily="34" charset="-122"/>
                <a:cs typeface="Arial" pitchFamily="34" charset="-120"/>
              </a:rPr>
              <a:t>Partizanų vadų Deklaracija</a:t>
            </a:r>
            <a:endParaRPr lang="en-US" sz="1100" dirty="0"/>
          </a:p>
        </p:txBody>
      </p:sp>
      <p:sp>
        <p:nvSpPr>
          <p:cNvPr id="6" name="Text 4"/>
          <p:cNvSpPr txBox="1"/>
          <p:nvPr/>
        </p:nvSpPr>
        <p:spPr>
          <a:xfrm>
            <a:off x="3291840" y="1527048"/>
            <a:ext cx="8229600" cy="777240"/>
          </a:xfrm>
          <a:prstGeom prst="rect">
            <a:avLst/>
          </a:prstGeom>
          <a:noFill/>
          <a:ln/>
        </p:spPr>
        <p:txBody>
          <a:bodyPr wrap="square" lIns="0" tIns="0" rIns="0" bIns="0" rtlCol="0" anchor="t"/>
          <a:lstStyle/>
          <a:p>
            <a:pPr indent="0" marL="0">
              <a:lnSpc>
                <a:spcPct val="108000"/>
              </a:lnSpc>
              <a:buNone/>
            </a:pPr>
            <a:r>
              <a:rPr lang="en-US" sz="1600" i="1" dirty="0">
                <a:solidFill>
                  <a:srgbClr val="FFFFFF"/>
                </a:solidFill>
                <a:latin typeface="Georgia" pitchFamily="34" charset="0"/>
                <a:ea typeface="Georgia" pitchFamily="34" charset="-122"/>
                <a:cs typeface="Georgia" pitchFamily="34" charset="-120"/>
              </a:rPr>
              <a:t>„Lietuvos valstybės santvarka bus laisva, demokratinė. Valdžia nepriklausomoje Lietuvoje priklausys tautai.“</a:t>
            </a:r>
            <a:endParaRPr lang="en-US" sz="1600" dirty="0"/>
          </a:p>
        </p:txBody>
      </p:sp>
      <p:sp>
        <p:nvSpPr>
          <p:cNvPr id="7" name="Text 5"/>
          <p:cNvSpPr txBox="1"/>
          <p:nvPr/>
        </p:nvSpPr>
        <p:spPr>
          <a:xfrm>
            <a:off x="3291840" y="2313432"/>
            <a:ext cx="8229600" cy="274320"/>
          </a:xfrm>
          <a:prstGeom prst="rect">
            <a:avLst/>
          </a:prstGeom>
          <a:noFill/>
          <a:ln/>
        </p:spPr>
        <p:txBody>
          <a:bodyPr wrap="square" lIns="0" tIns="0" rIns="0" bIns="0" rtlCol="0" anchor="t"/>
          <a:lstStyle/>
          <a:p>
            <a:pPr indent="0" marL="0">
              <a:buNone/>
            </a:pPr>
            <a:r>
              <a:rPr lang="en-US" sz="1000" dirty="0">
                <a:solidFill>
                  <a:srgbClr val="9AA19C"/>
                </a:solidFill>
                <a:latin typeface="Courier New" pitchFamily="34" charset="0"/>
                <a:ea typeface="Courier New" pitchFamily="34" charset="-122"/>
                <a:cs typeface="Courier New" pitchFamily="34" charset="-120"/>
              </a:rPr>
              <a:t>Parengė Kazimieraitis. Išliko tik vertimas į rusų k. saugumo archyve.</a:t>
            </a:r>
            <a:endParaRPr lang="en-US" sz="1000" dirty="0"/>
          </a:p>
        </p:txBody>
      </p:sp>
      <p:sp>
        <p:nvSpPr>
          <p:cNvPr id="8" name="Shape 6"/>
          <p:cNvSpPr/>
          <p:nvPr/>
        </p:nvSpPr>
        <p:spPr>
          <a:xfrm>
            <a:off x="548640" y="2788920"/>
            <a:ext cx="11064240" cy="1261872"/>
          </a:xfrm>
          <a:prstGeom prst="roundRect">
            <a:avLst>
              <a:gd name="adj" fmla="val 13043"/>
            </a:avLst>
          </a:prstGeom>
          <a:solidFill>
            <a:srgbClr val="2E3B32"/>
          </a:solidFill>
          <a:ln w="12700">
            <a:solidFill>
              <a:srgbClr val="2E3B32"/>
            </a:solidFill>
            <a:prstDash val="solid"/>
          </a:ln>
        </p:spPr>
      </p:sp>
      <p:sp>
        <p:nvSpPr>
          <p:cNvPr id="9" name="Text 7"/>
          <p:cNvSpPr txBox="1"/>
          <p:nvPr/>
        </p:nvSpPr>
        <p:spPr>
          <a:xfrm>
            <a:off x="777240" y="2898648"/>
            <a:ext cx="2377440" cy="502920"/>
          </a:xfrm>
          <a:prstGeom prst="rect">
            <a:avLst/>
          </a:prstGeom>
          <a:noFill/>
          <a:ln/>
        </p:spPr>
        <p:txBody>
          <a:bodyPr wrap="square" lIns="0" tIns="0" rIns="0" bIns="0" rtlCol="0" anchor="t"/>
          <a:lstStyle/>
          <a:p>
            <a:pPr indent="0" marL="0">
              <a:buNone/>
            </a:pPr>
            <a:r>
              <a:rPr lang="en-US" sz="2800" dirty="0">
                <a:solidFill>
                  <a:srgbClr val="FFCF3A"/>
                </a:solidFill>
                <a:latin typeface="Impact" pitchFamily="34" charset="0"/>
                <a:ea typeface="Impact" pitchFamily="34" charset="-122"/>
                <a:cs typeface="Impact" pitchFamily="34" charset="-120"/>
              </a:rPr>
              <a:t>1949 02 16</a:t>
            </a:r>
            <a:endParaRPr lang="en-US" sz="2800" dirty="0"/>
          </a:p>
        </p:txBody>
      </p:sp>
      <p:sp>
        <p:nvSpPr>
          <p:cNvPr id="10" name="Text 8"/>
          <p:cNvSpPr txBox="1"/>
          <p:nvPr/>
        </p:nvSpPr>
        <p:spPr>
          <a:xfrm>
            <a:off x="777240" y="3410712"/>
            <a:ext cx="2377440" cy="548640"/>
          </a:xfrm>
          <a:prstGeom prst="rect">
            <a:avLst/>
          </a:prstGeom>
          <a:noFill/>
          <a:ln/>
        </p:spPr>
        <p:txBody>
          <a:bodyPr wrap="square" lIns="0" tIns="0" rIns="0" bIns="0" rtlCol="0" anchor="t"/>
          <a:lstStyle/>
          <a:p>
            <a:pPr indent="0" marL="0">
              <a:buNone/>
            </a:pPr>
            <a:r>
              <a:rPr lang="en-US" sz="1100" b="1" dirty="0">
                <a:solidFill>
                  <a:srgbClr val="FFFFFF"/>
                </a:solidFill>
                <a:latin typeface="Arial" pitchFamily="34" charset="0"/>
                <a:ea typeface="Arial" pitchFamily="34" charset="-122"/>
                <a:cs typeface="Arial" pitchFamily="34" charset="-120"/>
              </a:rPr>
              <a:t>LLKS Tarybos Deklaracija</a:t>
            </a:r>
            <a:endParaRPr lang="en-US" sz="1100" dirty="0"/>
          </a:p>
        </p:txBody>
      </p:sp>
      <p:sp>
        <p:nvSpPr>
          <p:cNvPr id="11" name="Text 9"/>
          <p:cNvSpPr txBox="1"/>
          <p:nvPr/>
        </p:nvSpPr>
        <p:spPr>
          <a:xfrm>
            <a:off x="3291840" y="2898648"/>
            <a:ext cx="8229600" cy="777240"/>
          </a:xfrm>
          <a:prstGeom prst="rect">
            <a:avLst/>
          </a:prstGeom>
          <a:noFill/>
          <a:ln/>
        </p:spPr>
        <p:txBody>
          <a:bodyPr wrap="square" lIns="0" tIns="0" rIns="0" bIns="0" rtlCol="0" anchor="t"/>
          <a:lstStyle/>
          <a:p>
            <a:pPr indent="0" marL="0">
              <a:lnSpc>
                <a:spcPct val="108000"/>
              </a:lnSpc>
              <a:buNone/>
            </a:pPr>
            <a:r>
              <a:rPr lang="en-US" sz="1600" i="1" dirty="0">
                <a:solidFill>
                  <a:srgbClr val="FFFFFF"/>
                </a:solidFill>
                <a:latin typeface="Georgia" pitchFamily="34" charset="0"/>
                <a:ea typeface="Georgia" pitchFamily="34" charset="-122"/>
                <a:cs typeface="Georgia" pitchFamily="34" charset="-120"/>
              </a:rPr>
              <a:t>„Valstybinė Lietuvos santvarka – demokratinė respublika.“ „Suvereninė Lietuvos valdžia priklauso tautai.“</a:t>
            </a:r>
            <a:endParaRPr lang="en-US" sz="1600" dirty="0"/>
          </a:p>
        </p:txBody>
      </p:sp>
      <p:sp>
        <p:nvSpPr>
          <p:cNvPr id="12" name="Text 10"/>
          <p:cNvSpPr txBox="1"/>
          <p:nvPr/>
        </p:nvSpPr>
        <p:spPr>
          <a:xfrm>
            <a:off x="3291840" y="3685032"/>
            <a:ext cx="8229600" cy="274320"/>
          </a:xfrm>
          <a:prstGeom prst="rect">
            <a:avLst/>
          </a:prstGeom>
          <a:noFill/>
          <a:ln/>
        </p:spPr>
        <p:txBody>
          <a:bodyPr wrap="square" lIns="0" tIns="0" rIns="0" bIns="0" rtlCol="0" anchor="t"/>
          <a:lstStyle/>
          <a:p>
            <a:pPr indent="0" marL="0">
              <a:buNone/>
            </a:pPr>
            <a:r>
              <a:rPr lang="en-US" sz="1000" dirty="0">
                <a:solidFill>
                  <a:srgbClr val="9AA19C"/>
                </a:solidFill>
                <a:latin typeface="Courier New" pitchFamily="34" charset="0"/>
                <a:ea typeface="Courier New" pitchFamily="34" charset="-122"/>
                <a:cs typeface="Courier New" pitchFamily="34" charset="-120"/>
              </a:rPr>
              <a:t>Pasirašė 8 partizanų vadai Minaičiuose.</a:t>
            </a:r>
            <a:endParaRPr lang="en-US" sz="1000" dirty="0"/>
          </a:p>
        </p:txBody>
      </p:sp>
      <p:sp>
        <p:nvSpPr>
          <p:cNvPr id="13" name="Shape 11"/>
          <p:cNvSpPr/>
          <p:nvPr/>
        </p:nvSpPr>
        <p:spPr>
          <a:xfrm>
            <a:off x="548640" y="4160520"/>
            <a:ext cx="11064240" cy="1261872"/>
          </a:xfrm>
          <a:prstGeom prst="roundRect">
            <a:avLst>
              <a:gd name="adj" fmla="val 13043"/>
            </a:avLst>
          </a:prstGeom>
          <a:solidFill>
            <a:srgbClr val="FFCF3A"/>
          </a:solidFill>
          <a:ln w="12700">
            <a:solidFill>
              <a:srgbClr val="FFCF3A"/>
            </a:solidFill>
            <a:prstDash val="solid"/>
          </a:ln>
        </p:spPr>
      </p:sp>
      <p:sp>
        <p:nvSpPr>
          <p:cNvPr id="14" name="Text 12"/>
          <p:cNvSpPr txBox="1"/>
          <p:nvPr/>
        </p:nvSpPr>
        <p:spPr>
          <a:xfrm>
            <a:off x="777240" y="4270248"/>
            <a:ext cx="2377440" cy="50292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1992 10 25</a:t>
            </a:r>
            <a:endParaRPr lang="en-US" sz="2800" dirty="0"/>
          </a:p>
        </p:txBody>
      </p:sp>
      <p:sp>
        <p:nvSpPr>
          <p:cNvPr id="15" name="Text 13"/>
          <p:cNvSpPr txBox="1"/>
          <p:nvPr/>
        </p:nvSpPr>
        <p:spPr>
          <a:xfrm>
            <a:off x="777240" y="4782312"/>
            <a:ext cx="2377440" cy="548640"/>
          </a:xfrm>
          <a:prstGeom prst="rect">
            <a:avLst/>
          </a:prstGeom>
          <a:noFill/>
          <a:ln/>
        </p:spPr>
        <p:txBody>
          <a:bodyPr wrap="square" lIns="0" tIns="0" rIns="0" bIns="0" rtlCol="0" anchor="t"/>
          <a:lstStyle/>
          <a:p>
            <a:pPr indent="0" marL="0">
              <a:buNone/>
            </a:pPr>
            <a:r>
              <a:rPr lang="en-US" sz="1100" b="1" dirty="0">
                <a:solidFill>
                  <a:srgbClr val="1A211D"/>
                </a:solidFill>
                <a:latin typeface="Arial" pitchFamily="34" charset="0"/>
                <a:ea typeface="Arial" pitchFamily="34" charset="-122"/>
                <a:cs typeface="Arial" pitchFamily="34" charset="-120"/>
              </a:rPr>
              <a:t>Lietuvos Respublikos Konstitucija</a:t>
            </a:r>
            <a:endParaRPr lang="en-US" sz="1100" dirty="0"/>
          </a:p>
        </p:txBody>
      </p:sp>
      <p:sp>
        <p:nvSpPr>
          <p:cNvPr id="16" name="Text 14"/>
          <p:cNvSpPr txBox="1"/>
          <p:nvPr/>
        </p:nvSpPr>
        <p:spPr>
          <a:xfrm>
            <a:off x="3291840" y="4270248"/>
            <a:ext cx="8229600" cy="777240"/>
          </a:xfrm>
          <a:prstGeom prst="rect">
            <a:avLst/>
          </a:prstGeom>
          <a:noFill/>
          <a:ln/>
        </p:spPr>
        <p:txBody>
          <a:bodyPr wrap="square" lIns="0" tIns="0" rIns="0" bIns="0" rtlCol="0" anchor="t"/>
          <a:lstStyle/>
          <a:p>
            <a:pPr indent="0" marL="0">
              <a:lnSpc>
                <a:spcPct val="108000"/>
              </a:lnSpc>
              <a:buNone/>
            </a:pPr>
            <a:r>
              <a:rPr lang="en-US" sz="1600" i="1" dirty="0">
                <a:solidFill>
                  <a:srgbClr val="1A211D"/>
                </a:solidFill>
                <a:latin typeface="Georgia" pitchFamily="34" charset="0"/>
                <a:ea typeface="Georgia" pitchFamily="34" charset="-122"/>
                <a:cs typeface="Georgia" pitchFamily="34" charset="-120"/>
              </a:rPr>
              <a:t>„Lietuvos valstybė yra nepriklausoma demokratinė respublika.“ (1 str.) „Suverenitetas priklauso Tautai.“ (2 str.)</a:t>
            </a:r>
            <a:endParaRPr lang="en-US" sz="1600" dirty="0"/>
          </a:p>
        </p:txBody>
      </p:sp>
      <p:sp>
        <p:nvSpPr>
          <p:cNvPr id="17" name="Text 15"/>
          <p:cNvSpPr txBox="1"/>
          <p:nvPr/>
        </p:nvSpPr>
        <p:spPr>
          <a:xfrm>
            <a:off x="3291840" y="5056632"/>
            <a:ext cx="8229600" cy="274320"/>
          </a:xfrm>
          <a:prstGeom prst="rect">
            <a:avLst/>
          </a:prstGeom>
          <a:noFill/>
          <a:ln/>
        </p:spPr>
        <p:txBody>
          <a:bodyPr wrap="square" lIns="0" tIns="0" rIns="0" bIns="0" rtlCol="0" anchor="t"/>
          <a:lstStyle/>
          <a:p>
            <a:pPr indent="0" marL="0">
              <a:buNone/>
            </a:pPr>
            <a:r>
              <a:rPr lang="en-US" sz="1000" dirty="0">
                <a:solidFill>
                  <a:srgbClr val="3E4E42"/>
                </a:solidFill>
                <a:latin typeface="Courier New" pitchFamily="34" charset="0"/>
                <a:ea typeface="Courier New" pitchFamily="34" charset="-122"/>
                <a:cs typeface="Courier New" pitchFamily="34" charset="-120"/>
              </a:rPr>
              <a:t>Priimta referendumu.</a:t>
            </a:r>
            <a:endParaRPr lang="en-US" sz="1000" dirty="0"/>
          </a:p>
        </p:txBody>
      </p:sp>
      <p:pic>
        <p:nvPicPr>
          <p:cNvPr id="18" name="Image 0" descr="preencoded.png">    </p:cNvPr>
          <p:cNvPicPr>
            <a:picLocks noChangeAspect="1"/>
          </p:cNvPicPr>
          <p:nvPr/>
        </p:nvPicPr>
        <p:blipFill>
          <a:blip r:embed="rId1"/>
          <a:stretch>
            <a:fillRect/>
          </a:stretch>
        </p:blipFill>
        <p:spPr>
          <a:xfrm>
            <a:off x="548640" y="5532120"/>
            <a:ext cx="566928" cy="566928"/>
          </a:xfrm>
          <a:prstGeom prst="rect">
            <a:avLst/>
          </a:prstGeom>
        </p:spPr>
      </p:pic>
      <p:sp>
        <p:nvSpPr>
          <p:cNvPr id="19" name="Shape 16"/>
          <p:cNvSpPr/>
          <p:nvPr/>
        </p:nvSpPr>
        <p:spPr>
          <a:xfrm>
            <a:off x="1280160" y="5623560"/>
            <a:ext cx="1344168" cy="384048"/>
          </a:xfrm>
          <a:prstGeom prst="roundRect">
            <a:avLst>
              <a:gd name="adj" fmla="val 42857"/>
            </a:avLst>
          </a:prstGeom>
          <a:solidFill>
            <a:srgbClr val="FFCF3A"/>
          </a:solidFill>
          <a:ln w="12700">
            <a:solidFill>
              <a:srgbClr val="FFCF3A"/>
            </a:solidFill>
            <a:prstDash val="solid"/>
          </a:ln>
        </p:spPr>
      </p:sp>
      <p:sp>
        <p:nvSpPr>
          <p:cNvPr id="20" name="Text 17"/>
          <p:cNvSpPr txBox="1"/>
          <p:nvPr/>
        </p:nvSpPr>
        <p:spPr>
          <a:xfrm>
            <a:off x="1280160" y="5623560"/>
            <a:ext cx="1344168"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UŽDUOTIS 5</a:t>
            </a:r>
            <a:endParaRPr lang="en-US" sz="1200" dirty="0"/>
          </a:p>
        </p:txBody>
      </p:sp>
      <p:sp>
        <p:nvSpPr>
          <p:cNvPr id="21" name="Text 18"/>
          <p:cNvSpPr txBox="1"/>
          <p:nvPr/>
        </p:nvSpPr>
        <p:spPr>
          <a:xfrm>
            <a:off x="3063240" y="5623560"/>
            <a:ext cx="6400800" cy="384048"/>
          </a:xfrm>
          <a:prstGeom prst="rect">
            <a:avLst/>
          </a:prstGeom>
          <a:noFill/>
          <a:ln/>
        </p:spPr>
        <p:txBody>
          <a:bodyPr wrap="square" lIns="0" tIns="0" rIns="0" bIns="0" rtlCol="0" anchor="ctr"/>
          <a:lstStyle/>
          <a:p>
            <a:pPr indent="0" marL="0">
              <a:buNone/>
            </a:pPr>
            <a:r>
              <a:rPr lang="en-US" sz="1200" b="1" spc="100" kern="0" dirty="0">
                <a:solidFill>
                  <a:srgbClr val="FFFFFF"/>
                </a:solidFill>
                <a:latin typeface="Courier New" pitchFamily="34" charset="0"/>
                <a:ea typeface="Courier New" pitchFamily="34" charset="-122"/>
                <a:cs typeface="Courier New" pitchFamily="34" charset="-120"/>
              </a:rPr>
              <a:t>POROMIS · 6 MIN.</a:t>
            </a:r>
            <a:endParaRPr lang="en-US" sz="1200" dirty="0"/>
          </a:p>
        </p:txBody>
      </p:sp>
      <p:sp>
        <p:nvSpPr>
          <p:cNvPr id="22" name="Text 19"/>
          <p:cNvSpPr txBox="1"/>
          <p:nvPr/>
        </p:nvSpPr>
        <p:spPr>
          <a:xfrm>
            <a:off x="4846320" y="5577840"/>
            <a:ext cx="6766560" cy="502920"/>
          </a:xfrm>
          <a:prstGeom prst="rect">
            <a:avLst/>
          </a:prstGeom>
          <a:noFill/>
          <a:ln/>
        </p:spPr>
        <p:txBody>
          <a:bodyPr wrap="square" lIns="0" tIns="0" rIns="0" bIns="0" rtlCol="0" anchor="ctr"/>
          <a:lstStyle/>
          <a:p>
            <a:pPr indent="0" marL="0">
              <a:buNone/>
            </a:pPr>
            <a:r>
              <a:rPr lang="en-US" sz="1500" b="1" dirty="0">
                <a:solidFill>
                  <a:srgbClr val="FFCF3A"/>
                </a:solidFill>
                <a:latin typeface="Arial" pitchFamily="34" charset="0"/>
                <a:ea typeface="Arial" pitchFamily="34" charset="-122"/>
                <a:cs typeface="Arial" pitchFamily="34" charset="-120"/>
              </a:rPr>
              <a:t>1999 m. – Deklaracija tapo valstybės teisės aktu. Kodėl tai svarbu?</a:t>
            </a:r>
            <a:endParaRPr lang="en-US" sz="15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SLAPYVARDIS – SAUGA AR ŽINIA?</a:t>
            </a:r>
            <a:endParaRPr lang="en-US" sz="4400" dirty="0"/>
          </a:p>
        </p:txBody>
      </p:sp>
      <p:sp>
        <p:nvSpPr>
          <p:cNvPr id="3" name="Shape 1"/>
          <p:cNvSpPr/>
          <p:nvPr/>
        </p:nvSpPr>
        <p:spPr>
          <a:xfrm>
            <a:off x="548640" y="1417320"/>
            <a:ext cx="3291840" cy="1444752"/>
          </a:xfrm>
          <a:prstGeom prst="roundRect">
            <a:avLst>
              <a:gd name="adj" fmla="val 11392"/>
            </a:avLst>
          </a:prstGeom>
          <a:solidFill>
            <a:srgbClr val="1A211D"/>
          </a:solidFill>
          <a:ln w="12700">
            <a:solidFill>
              <a:srgbClr val="1A211D"/>
            </a:solidFill>
            <a:prstDash val="solid"/>
          </a:ln>
        </p:spPr>
      </p:sp>
      <p:sp>
        <p:nvSpPr>
          <p:cNvPr id="4" name="Text 2"/>
          <p:cNvSpPr txBox="1"/>
          <p:nvPr/>
        </p:nvSpPr>
        <p:spPr>
          <a:xfrm>
            <a:off x="731520" y="1490472"/>
            <a:ext cx="2926080" cy="594360"/>
          </a:xfrm>
          <a:prstGeom prst="rect">
            <a:avLst/>
          </a:prstGeom>
          <a:noFill/>
          <a:ln/>
        </p:spPr>
        <p:txBody>
          <a:bodyPr wrap="square" lIns="0" tIns="0" rIns="0" bIns="0" rtlCol="0" anchor="t"/>
          <a:lstStyle/>
          <a:p>
            <a:pPr indent="0" marL="0">
              <a:buNone/>
            </a:pPr>
            <a:r>
              <a:rPr lang="en-US" sz="3400" dirty="0">
                <a:solidFill>
                  <a:srgbClr val="FFCF3A"/>
                </a:solidFill>
                <a:latin typeface="Impact" pitchFamily="34" charset="0"/>
                <a:ea typeface="Impact" pitchFamily="34" charset="-122"/>
                <a:cs typeface="Impact" pitchFamily="34" charset="-120"/>
              </a:rPr>
              <a:t>935</a:t>
            </a:r>
            <a:endParaRPr lang="en-US" sz="3400" dirty="0"/>
          </a:p>
        </p:txBody>
      </p:sp>
      <p:sp>
        <p:nvSpPr>
          <p:cNvPr id="5" name="Text 3"/>
          <p:cNvSpPr txBox="1"/>
          <p:nvPr/>
        </p:nvSpPr>
        <p:spPr>
          <a:xfrm>
            <a:off x="731520" y="2075688"/>
            <a:ext cx="2971800" cy="749808"/>
          </a:xfrm>
          <a:prstGeom prst="rect">
            <a:avLst/>
          </a:prstGeom>
          <a:noFill/>
          <a:ln/>
        </p:spPr>
        <p:txBody>
          <a:bodyPr wrap="square" lIns="0" tIns="0" rIns="0" bIns="0" rtlCol="0" anchor="t"/>
          <a:lstStyle/>
          <a:p>
            <a:pPr indent="0" marL="0">
              <a:buNone/>
            </a:pPr>
            <a:r>
              <a:rPr lang="en-US" sz="1100" dirty="0">
                <a:solidFill>
                  <a:srgbClr val="FFFFFF"/>
                </a:solidFill>
                <a:latin typeface="Arial" pitchFamily="34" charset="0"/>
                <a:ea typeface="Arial" pitchFamily="34" charset="-122"/>
                <a:cs typeface="Arial" pitchFamily="34" charset="-120"/>
              </a:rPr>
              <a:t>partizanų slapyvardžius ištyrė G. Paskočiumaitė (2020)</a:t>
            </a:r>
            <a:endParaRPr lang="en-US" sz="1100" dirty="0"/>
          </a:p>
        </p:txBody>
      </p:sp>
      <p:sp>
        <p:nvSpPr>
          <p:cNvPr id="6" name="Shape 4"/>
          <p:cNvSpPr/>
          <p:nvPr/>
        </p:nvSpPr>
        <p:spPr>
          <a:xfrm>
            <a:off x="548640" y="2990088"/>
            <a:ext cx="3291840" cy="1444752"/>
          </a:xfrm>
          <a:prstGeom prst="roundRect">
            <a:avLst>
              <a:gd name="adj" fmla="val 11392"/>
            </a:avLst>
          </a:prstGeom>
          <a:solidFill>
            <a:srgbClr val="1A211D"/>
          </a:solidFill>
          <a:ln w="12700">
            <a:solidFill>
              <a:srgbClr val="1A211D"/>
            </a:solidFill>
            <a:prstDash val="solid"/>
          </a:ln>
        </p:spPr>
      </p:sp>
      <p:sp>
        <p:nvSpPr>
          <p:cNvPr id="7" name="Text 5"/>
          <p:cNvSpPr txBox="1"/>
          <p:nvPr/>
        </p:nvSpPr>
        <p:spPr>
          <a:xfrm>
            <a:off x="731520" y="3063240"/>
            <a:ext cx="2926080" cy="594360"/>
          </a:xfrm>
          <a:prstGeom prst="rect">
            <a:avLst/>
          </a:prstGeom>
          <a:noFill/>
          <a:ln/>
        </p:spPr>
        <p:txBody>
          <a:bodyPr wrap="square" lIns="0" tIns="0" rIns="0" bIns="0" rtlCol="0" anchor="t"/>
          <a:lstStyle/>
          <a:p>
            <a:pPr indent="0" marL="0">
              <a:buNone/>
            </a:pPr>
            <a:r>
              <a:rPr lang="en-US" sz="3400" dirty="0">
                <a:solidFill>
                  <a:srgbClr val="FFCF3A"/>
                </a:solidFill>
                <a:latin typeface="Impact" pitchFamily="34" charset="0"/>
                <a:ea typeface="Impact" pitchFamily="34" charset="-122"/>
                <a:cs typeface="Impact" pitchFamily="34" charset="-120"/>
              </a:rPr>
              <a:t>~3/4</a:t>
            </a:r>
            <a:endParaRPr lang="en-US" sz="3400" dirty="0"/>
          </a:p>
        </p:txBody>
      </p:sp>
      <p:sp>
        <p:nvSpPr>
          <p:cNvPr id="8" name="Text 6"/>
          <p:cNvSpPr txBox="1"/>
          <p:nvPr/>
        </p:nvSpPr>
        <p:spPr>
          <a:xfrm>
            <a:off x="731520" y="3648456"/>
            <a:ext cx="2971800" cy="749808"/>
          </a:xfrm>
          <a:prstGeom prst="rect">
            <a:avLst/>
          </a:prstGeom>
          <a:noFill/>
          <a:ln/>
        </p:spPr>
        <p:txBody>
          <a:bodyPr wrap="square" lIns="0" tIns="0" rIns="0" bIns="0" rtlCol="0" anchor="t"/>
          <a:lstStyle/>
          <a:p>
            <a:pPr indent="0" marL="0">
              <a:buNone/>
            </a:pPr>
            <a:r>
              <a:rPr lang="en-US" sz="1100" dirty="0">
                <a:solidFill>
                  <a:srgbClr val="FFFFFF"/>
                </a:solidFill>
                <a:latin typeface="Arial" pitchFamily="34" charset="0"/>
                <a:ea typeface="Arial" pitchFamily="34" charset="-122"/>
                <a:cs typeface="Arial" pitchFamily="34" charset="-120"/>
              </a:rPr>
              <a:t>populiariausių – iš gamtos: paukščiai, žvėrys, medžiai, gamtos jėgos (V. Vaitkevičius, 2018)</a:t>
            </a:r>
            <a:endParaRPr lang="en-US" sz="1100" dirty="0"/>
          </a:p>
        </p:txBody>
      </p:sp>
      <p:sp>
        <p:nvSpPr>
          <p:cNvPr id="9" name="Shape 7"/>
          <p:cNvSpPr/>
          <p:nvPr/>
        </p:nvSpPr>
        <p:spPr>
          <a:xfrm>
            <a:off x="548640" y="4562856"/>
            <a:ext cx="3291840" cy="1444752"/>
          </a:xfrm>
          <a:prstGeom prst="roundRect">
            <a:avLst>
              <a:gd name="adj" fmla="val 11392"/>
            </a:avLst>
          </a:prstGeom>
          <a:solidFill>
            <a:srgbClr val="FF4F3A"/>
          </a:solidFill>
          <a:ln w="12700">
            <a:solidFill>
              <a:srgbClr val="FF4F3A"/>
            </a:solidFill>
            <a:prstDash val="solid"/>
          </a:ln>
        </p:spPr>
      </p:sp>
      <p:sp>
        <p:nvSpPr>
          <p:cNvPr id="10" name="Text 8"/>
          <p:cNvSpPr txBox="1"/>
          <p:nvPr/>
        </p:nvSpPr>
        <p:spPr>
          <a:xfrm>
            <a:off x="731520" y="4636008"/>
            <a:ext cx="2926080" cy="594360"/>
          </a:xfrm>
          <a:prstGeom prst="rect">
            <a:avLst/>
          </a:prstGeom>
          <a:noFill/>
          <a:ln/>
        </p:spPr>
        <p:txBody>
          <a:bodyPr wrap="square" lIns="0" tIns="0" rIns="0" bIns="0" rtlCol="0" anchor="t"/>
          <a:lstStyle/>
          <a:p>
            <a:pPr indent="0" marL="0">
              <a:buNone/>
            </a:pPr>
            <a:r>
              <a:rPr lang="en-US" sz="3400" dirty="0">
                <a:solidFill>
                  <a:srgbClr val="FFFFFF"/>
                </a:solidFill>
                <a:latin typeface="Impact" pitchFamily="34" charset="0"/>
                <a:ea typeface="Impact" pitchFamily="34" charset="-122"/>
                <a:cs typeface="Impact" pitchFamily="34" charset="-120"/>
              </a:rPr>
              <a:t>1949</a:t>
            </a:r>
            <a:endParaRPr lang="en-US" sz="3400" dirty="0"/>
          </a:p>
        </p:txBody>
      </p:sp>
      <p:sp>
        <p:nvSpPr>
          <p:cNvPr id="11" name="Text 9"/>
          <p:cNvSpPr txBox="1"/>
          <p:nvPr/>
        </p:nvSpPr>
        <p:spPr>
          <a:xfrm>
            <a:off x="731520" y="5221224"/>
            <a:ext cx="2971800" cy="749808"/>
          </a:xfrm>
          <a:prstGeom prst="rect">
            <a:avLst/>
          </a:prstGeom>
          <a:noFill/>
          <a:ln/>
        </p:spPr>
        <p:txBody>
          <a:bodyPr wrap="square" lIns="0" tIns="0" rIns="0" bIns="0" rtlCol="0" anchor="t"/>
          <a:lstStyle/>
          <a:p>
            <a:pPr indent="0" marL="0">
              <a:buNone/>
            </a:pPr>
            <a:r>
              <a:rPr lang="en-US" sz="1100" dirty="0">
                <a:solidFill>
                  <a:srgbClr val="FFFFFF"/>
                </a:solidFill>
                <a:latin typeface="Arial" pitchFamily="34" charset="0"/>
                <a:ea typeface="Arial" pitchFamily="34" charset="-122"/>
                <a:cs typeface="Arial" pitchFamily="34" charset="-120"/>
              </a:rPr>
              <a:t>LLKS nutarė „uždrausti neestetiškus ir lietuviškai dvasiai nepriimtinus slapyvardžius“</a:t>
            </a:r>
            <a:endParaRPr lang="en-US" sz="1100" dirty="0"/>
          </a:p>
        </p:txBody>
      </p:sp>
      <p:sp>
        <p:nvSpPr>
          <p:cNvPr id="12" name="Shape 10"/>
          <p:cNvSpPr/>
          <p:nvPr/>
        </p:nvSpPr>
        <p:spPr>
          <a:xfrm>
            <a:off x="4069080" y="1417320"/>
            <a:ext cx="3657600" cy="1444752"/>
          </a:xfrm>
          <a:prstGeom prst="roundRect">
            <a:avLst>
              <a:gd name="adj" fmla="val 11392"/>
            </a:avLst>
          </a:prstGeom>
          <a:solidFill>
            <a:srgbClr val="FFCF3A"/>
          </a:solidFill>
          <a:ln w="12700">
            <a:solidFill>
              <a:srgbClr val="FFCF3A"/>
            </a:solidFill>
            <a:prstDash val="solid"/>
          </a:ln>
        </p:spPr>
      </p:sp>
      <p:sp>
        <p:nvSpPr>
          <p:cNvPr id="13" name="Text 11"/>
          <p:cNvSpPr txBox="1"/>
          <p:nvPr/>
        </p:nvSpPr>
        <p:spPr>
          <a:xfrm>
            <a:off x="4251960" y="1490472"/>
            <a:ext cx="2194560" cy="457200"/>
          </a:xfrm>
          <a:prstGeom prst="rect">
            <a:avLst/>
          </a:prstGeom>
          <a:noFill/>
          <a:ln/>
        </p:spPr>
        <p:txBody>
          <a:bodyPr wrap="square" lIns="0" tIns="0" rIns="0" bIns="0" rtlCol="0" anchor="t"/>
          <a:lstStyle/>
          <a:p>
            <a:pPr indent="0" marL="0">
              <a:buNone/>
            </a:pPr>
            <a:r>
              <a:rPr lang="en-US" sz="2200" dirty="0">
                <a:solidFill>
                  <a:srgbClr val="1A211D"/>
                </a:solidFill>
                <a:latin typeface="Impact" pitchFamily="34" charset="0"/>
                <a:ea typeface="Impact" pitchFamily="34" charset="-122"/>
                <a:cs typeface="Impact" pitchFamily="34" charset="-120"/>
              </a:rPr>
              <a:t>KAZIMIERAITIS</a:t>
            </a:r>
            <a:endParaRPr lang="en-US" sz="2200" dirty="0"/>
          </a:p>
        </p:txBody>
      </p:sp>
      <p:sp>
        <p:nvSpPr>
          <p:cNvPr id="14" name="Text 12"/>
          <p:cNvSpPr txBox="1"/>
          <p:nvPr/>
        </p:nvSpPr>
        <p:spPr>
          <a:xfrm>
            <a:off x="6172200" y="1545336"/>
            <a:ext cx="1463040" cy="365760"/>
          </a:xfrm>
          <a:prstGeom prst="rect">
            <a:avLst/>
          </a:prstGeom>
          <a:noFill/>
          <a:ln/>
        </p:spPr>
        <p:txBody>
          <a:bodyPr wrap="square" lIns="0" tIns="0" rIns="0" bIns="0" rtlCol="0" anchor="t"/>
          <a:lstStyle/>
          <a:p>
            <a:pPr algn="r" indent="0" marL="0">
              <a:buNone/>
            </a:pPr>
            <a:r>
              <a:rPr lang="en-US" sz="800" b="1" dirty="0">
                <a:solidFill>
                  <a:srgbClr val="3E4E42"/>
                </a:solidFill>
                <a:latin typeface="Courier New" pitchFamily="34" charset="0"/>
                <a:ea typeface="Courier New" pitchFamily="34" charset="-122"/>
                <a:cs typeface="Courier New" pitchFamily="34" charset="-120"/>
              </a:rPr>
              <a:t>Juozas Vitkus</a:t>
            </a:r>
            <a:endParaRPr lang="en-US" sz="800" dirty="0"/>
          </a:p>
        </p:txBody>
      </p:sp>
      <p:sp>
        <p:nvSpPr>
          <p:cNvPr id="15" name="Text 13"/>
          <p:cNvSpPr txBox="1"/>
          <p:nvPr/>
        </p:nvSpPr>
        <p:spPr>
          <a:xfrm>
            <a:off x="4251960" y="1965960"/>
            <a:ext cx="3337560" cy="868680"/>
          </a:xfrm>
          <a:prstGeom prst="rect">
            <a:avLst/>
          </a:prstGeom>
          <a:noFill/>
          <a:ln/>
        </p:spPr>
        <p:txBody>
          <a:bodyPr wrap="square" lIns="0" tIns="0" rIns="0" bIns="0" rtlCol="0" anchor="t"/>
          <a:lstStyle/>
          <a:p>
            <a:pPr indent="0" marL="0">
              <a:buNone/>
            </a:pPr>
            <a:r>
              <a:rPr lang="en-US" sz="1100" dirty="0">
                <a:solidFill>
                  <a:srgbClr val="1A211D"/>
                </a:solidFill>
                <a:latin typeface="Arial" pitchFamily="34" charset="0"/>
                <a:ea typeface="Arial" pitchFamily="34" charset="-122"/>
                <a:cs typeface="Arial" pitchFamily="34" charset="-120"/>
              </a:rPr>
              <a:t>Dvi versijos: ryšys su Šv. Kazimiero draugija (bendražygis J. Grigas) arba viltis šv. Kazimiero globos (sūnus V. Vitkus).</a:t>
            </a:r>
            <a:endParaRPr lang="en-US" sz="1100" dirty="0"/>
          </a:p>
        </p:txBody>
      </p:sp>
      <p:sp>
        <p:nvSpPr>
          <p:cNvPr id="16" name="Shape 14"/>
          <p:cNvSpPr/>
          <p:nvPr/>
        </p:nvSpPr>
        <p:spPr>
          <a:xfrm>
            <a:off x="7863840" y="1417320"/>
            <a:ext cx="3657600" cy="1444752"/>
          </a:xfrm>
          <a:prstGeom prst="roundRect">
            <a:avLst>
              <a:gd name="adj" fmla="val 11392"/>
            </a:avLst>
          </a:prstGeom>
          <a:solidFill>
            <a:srgbClr val="F6F3EC"/>
          </a:solidFill>
          <a:ln w="12700">
            <a:solidFill>
              <a:srgbClr val="F6F3EC"/>
            </a:solidFill>
            <a:prstDash val="solid"/>
          </a:ln>
        </p:spPr>
      </p:sp>
      <p:sp>
        <p:nvSpPr>
          <p:cNvPr id="17" name="Text 15"/>
          <p:cNvSpPr txBox="1"/>
          <p:nvPr/>
        </p:nvSpPr>
        <p:spPr>
          <a:xfrm>
            <a:off x="8046720" y="1490472"/>
            <a:ext cx="2194560" cy="457200"/>
          </a:xfrm>
          <a:prstGeom prst="rect">
            <a:avLst/>
          </a:prstGeom>
          <a:noFill/>
          <a:ln/>
        </p:spPr>
        <p:txBody>
          <a:bodyPr wrap="square" lIns="0" tIns="0" rIns="0" bIns="0" rtlCol="0" anchor="t"/>
          <a:lstStyle/>
          <a:p>
            <a:pPr indent="0" marL="0">
              <a:buNone/>
            </a:pPr>
            <a:r>
              <a:rPr lang="en-US" sz="2200" dirty="0">
                <a:solidFill>
                  <a:srgbClr val="FF4F3A"/>
                </a:solidFill>
                <a:latin typeface="Impact" pitchFamily="34" charset="0"/>
                <a:ea typeface="Impact" pitchFamily="34" charset="-122"/>
                <a:cs typeface="Impact" pitchFamily="34" charset="-120"/>
              </a:rPr>
              <a:t>VANAGAS</a:t>
            </a:r>
            <a:endParaRPr lang="en-US" sz="2200" dirty="0"/>
          </a:p>
        </p:txBody>
      </p:sp>
      <p:sp>
        <p:nvSpPr>
          <p:cNvPr id="18" name="Text 16"/>
          <p:cNvSpPr txBox="1"/>
          <p:nvPr/>
        </p:nvSpPr>
        <p:spPr>
          <a:xfrm>
            <a:off x="9966960" y="1545336"/>
            <a:ext cx="1463040" cy="365760"/>
          </a:xfrm>
          <a:prstGeom prst="rect">
            <a:avLst/>
          </a:prstGeom>
          <a:noFill/>
          <a:ln/>
        </p:spPr>
        <p:txBody>
          <a:bodyPr wrap="square" lIns="0" tIns="0" rIns="0" bIns="0" rtlCol="0" anchor="t"/>
          <a:lstStyle/>
          <a:p>
            <a:pPr algn="r" indent="0" marL="0">
              <a:buNone/>
            </a:pPr>
            <a:r>
              <a:rPr lang="en-US" sz="800" b="1" dirty="0">
                <a:solidFill>
                  <a:srgbClr val="3E4E42"/>
                </a:solidFill>
                <a:latin typeface="Courier New" pitchFamily="34" charset="0"/>
                <a:ea typeface="Courier New" pitchFamily="34" charset="-122"/>
                <a:cs typeface="Courier New" pitchFamily="34" charset="-120"/>
              </a:rPr>
              <a:t>Adolfas Ramanauskas</a:t>
            </a:r>
            <a:endParaRPr lang="en-US" sz="800" dirty="0"/>
          </a:p>
        </p:txBody>
      </p:sp>
      <p:sp>
        <p:nvSpPr>
          <p:cNvPr id="19" name="Text 17"/>
          <p:cNvSpPr txBox="1"/>
          <p:nvPr/>
        </p:nvSpPr>
        <p:spPr>
          <a:xfrm>
            <a:off x="8046720" y="1965960"/>
            <a:ext cx="3337560" cy="868680"/>
          </a:xfrm>
          <a:prstGeom prst="rect">
            <a:avLst/>
          </a:prstGeom>
          <a:noFill/>
          <a:ln/>
        </p:spPr>
        <p:txBody>
          <a:bodyPr wrap="square" lIns="0" tIns="0" rIns="0" bIns="0" rtlCol="0" anchor="t"/>
          <a:lstStyle/>
          <a:p>
            <a:pPr indent="0" marL="0">
              <a:buNone/>
            </a:pPr>
            <a:r>
              <a:rPr lang="en-US" sz="1100" dirty="0">
                <a:solidFill>
                  <a:srgbClr val="1A211D"/>
                </a:solidFill>
                <a:latin typeface="Arial" pitchFamily="34" charset="0"/>
                <a:ea typeface="Arial" pitchFamily="34" charset="-122"/>
                <a:cs typeface="Arial" pitchFamily="34" charset="-120"/>
              </a:rPr>
              <a:t>Kodėl pasirinko būtent jį, pats nepaaiškino.</a:t>
            </a:r>
            <a:endParaRPr lang="en-US" sz="1100" dirty="0"/>
          </a:p>
        </p:txBody>
      </p:sp>
      <p:sp>
        <p:nvSpPr>
          <p:cNvPr id="20" name="Shape 18"/>
          <p:cNvSpPr/>
          <p:nvPr/>
        </p:nvSpPr>
        <p:spPr>
          <a:xfrm>
            <a:off x="4069080" y="2990088"/>
            <a:ext cx="3657600" cy="1444752"/>
          </a:xfrm>
          <a:prstGeom prst="roundRect">
            <a:avLst>
              <a:gd name="adj" fmla="val 11392"/>
            </a:avLst>
          </a:prstGeom>
          <a:solidFill>
            <a:srgbClr val="F6F3EC"/>
          </a:solidFill>
          <a:ln w="12700">
            <a:solidFill>
              <a:srgbClr val="F6F3EC"/>
            </a:solidFill>
            <a:prstDash val="solid"/>
          </a:ln>
        </p:spPr>
      </p:sp>
      <p:sp>
        <p:nvSpPr>
          <p:cNvPr id="21" name="Text 19"/>
          <p:cNvSpPr txBox="1"/>
          <p:nvPr/>
        </p:nvSpPr>
        <p:spPr>
          <a:xfrm>
            <a:off x="4251960" y="3063240"/>
            <a:ext cx="2194560" cy="457200"/>
          </a:xfrm>
          <a:prstGeom prst="rect">
            <a:avLst/>
          </a:prstGeom>
          <a:noFill/>
          <a:ln/>
        </p:spPr>
        <p:txBody>
          <a:bodyPr wrap="square" lIns="0" tIns="0" rIns="0" bIns="0" rtlCol="0" anchor="t"/>
          <a:lstStyle/>
          <a:p>
            <a:pPr indent="0" marL="0">
              <a:buNone/>
            </a:pPr>
            <a:r>
              <a:rPr lang="en-US" sz="2200" dirty="0">
                <a:solidFill>
                  <a:srgbClr val="FF4F3A"/>
                </a:solidFill>
                <a:latin typeface="Impact" pitchFamily="34" charset="0"/>
                <a:ea typeface="Impact" pitchFamily="34" charset="-122"/>
                <a:cs typeface="Impact" pitchFamily="34" charset="-120"/>
              </a:rPr>
              <a:t>DZŪKAS</a:t>
            </a:r>
            <a:endParaRPr lang="en-US" sz="2200" dirty="0"/>
          </a:p>
        </p:txBody>
      </p:sp>
      <p:sp>
        <p:nvSpPr>
          <p:cNvPr id="22" name="Text 20"/>
          <p:cNvSpPr txBox="1"/>
          <p:nvPr/>
        </p:nvSpPr>
        <p:spPr>
          <a:xfrm>
            <a:off x="6172200" y="3118104"/>
            <a:ext cx="1463040" cy="365760"/>
          </a:xfrm>
          <a:prstGeom prst="rect">
            <a:avLst/>
          </a:prstGeom>
          <a:noFill/>
          <a:ln/>
        </p:spPr>
        <p:txBody>
          <a:bodyPr wrap="square" lIns="0" tIns="0" rIns="0" bIns="0" rtlCol="0" anchor="t"/>
          <a:lstStyle/>
          <a:p>
            <a:pPr algn="r" indent="0" marL="0">
              <a:buNone/>
            </a:pPr>
            <a:r>
              <a:rPr lang="en-US" sz="800" b="1" dirty="0">
                <a:solidFill>
                  <a:srgbClr val="3E4E42"/>
                </a:solidFill>
                <a:latin typeface="Courier New" pitchFamily="34" charset="0"/>
                <a:ea typeface="Courier New" pitchFamily="34" charset="-122"/>
                <a:cs typeface="Courier New" pitchFamily="34" charset="-120"/>
              </a:rPr>
              <a:t>Lionginas Baliukevičius</a:t>
            </a:r>
            <a:endParaRPr lang="en-US" sz="800" dirty="0"/>
          </a:p>
        </p:txBody>
      </p:sp>
      <p:sp>
        <p:nvSpPr>
          <p:cNvPr id="23" name="Text 21"/>
          <p:cNvSpPr txBox="1"/>
          <p:nvPr/>
        </p:nvSpPr>
        <p:spPr>
          <a:xfrm>
            <a:off x="4251960" y="3538728"/>
            <a:ext cx="3337560" cy="868680"/>
          </a:xfrm>
          <a:prstGeom prst="rect">
            <a:avLst/>
          </a:prstGeom>
          <a:noFill/>
          <a:ln/>
        </p:spPr>
        <p:txBody>
          <a:bodyPr wrap="square" lIns="0" tIns="0" rIns="0" bIns="0" rtlCol="0" anchor="t"/>
          <a:lstStyle/>
          <a:p>
            <a:pPr indent="0" marL="0">
              <a:buNone/>
            </a:pPr>
            <a:r>
              <a:rPr lang="en-US" sz="1100" dirty="0">
                <a:solidFill>
                  <a:srgbClr val="1A211D"/>
                </a:solidFill>
                <a:latin typeface="Arial" pitchFamily="34" charset="0"/>
                <a:ea typeface="Arial" pitchFamily="34" charset="-122"/>
                <a:cs typeface="Arial" pitchFamily="34" charset="-120"/>
              </a:rPr>
              <a:t>Šaltiniuose paaiškinimo nėra. Ar slapyvardis, rodantis kraštą, yra saugus?</a:t>
            </a:r>
            <a:endParaRPr lang="en-US" sz="1100" dirty="0"/>
          </a:p>
        </p:txBody>
      </p:sp>
      <p:sp>
        <p:nvSpPr>
          <p:cNvPr id="24" name="Shape 22"/>
          <p:cNvSpPr/>
          <p:nvPr/>
        </p:nvSpPr>
        <p:spPr>
          <a:xfrm>
            <a:off x="7863840" y="2990088"/>
            <a:ext cx="3657600" cy="1444752"/>
          </a:xfrm>
          <a:prstGeom prst="roundRect">
            <a:avLst>
              <a:gd name="adj" fmla="val 11392"/>
            </a:avLst>
          </a:prstGeom>
          <a:solidFill>
            <a:srgbClr val="F6F3EC"/>
          </a:solidFill>
          <a:ln w="12700">
            <a:solidFill>
              <a:srgbClr val="F6F3EC"/>
            </a:solidFill>
            <a:prstDash val="solid"/>
          </a:ln>
        </p:spPr>
      </p:sp>
      <p:sp>
        <p:nvSpPr>
          <p:cNvPr id="25" name="Text 23"/>
          <p:cNvSpPr txBox="1"/>
          <p:nvPr/>
        </p:nvSpPr>
        <p:spPr>
          <a:xfrm>
            <a:off x="8046720" y="3063240"/>
            <a:ext cx="2194560" cy="457200"/>
          </a:xfrm>
          <a:prstGeom prst="rect">
            <a:avLst/>
          </a:prstGeom>
          <a:noFill/>
          <a:ln/>
        </p:spPr>
        <p:txBody>
          <a:bodyPr wrap="square" lIns="0" tIns="0" rIns="0" bIns="0" rtlCol="0" anchor="t"/>
          <a:lstStyle/>
          <a:p>
            <a:pPr indent="0" marL="0">
              <a:buNone/>
            </a:pPr>
            <a:r>
              <a:rPr lang="en-US" sz="2200" dirty="0">
                <a:solidFill>
                  <a:srgbClr val="FF4F3A"/>
                </a:solidFill>
                <a:latin typeface="Impact" pitchFamily="34" charset="0"/>
                <a:ea typeface="Impact" pitchFamily="34" charset="-122"/>
                <a:cs typeface="Impact" pitchFamily="34" charset="-120"/>
              </a:rPr>
              <a:t>DAUMANTAS</a:t>
            </a:r>
            <a:endParaRPr lang="en-US" sz="2200" dirty="0"/>
          </a:p>
        </p:txBody>
      </p:sp>
      <p:sp>
        <p:nvSpPr>
          <p:cNvPr id="26" name="Text 24"/>
          <p:cNvSpPr txBox="1"/>
          <p:nvPr/>
        </p:nvSpPr>
        <p:spPr>
          <a:xfrm>
            <a:off x="9966960" y="3118104"/>
            <a:ext cx="1463040" cy="365760"/>
          </a:xfrm>
          <a:prstGeom prst="rect">
            <a:avLst/>
          </a:prstGeom>
          <a:noFill/>
          <a:ln/>
        </p:spPr>
        <p:txBody>
          <a:bodyPr wrap="square" lIns="0" tIns="0" rIns="0" bIns="0" rtlCol="0" anchor="t"/>
          <a:lstStyle/>
          <a:p>
            <a:pPr algn="r" indent="0" marL="0">
              <a:buNone/>
            </a:pPr>
            <a:r>
              <a:rPr lang="en-US" sz="800" b="1" dirty="0">
                <a:solidFill>
                  <a:srgbClr val="3E4E42"/>
                </a:solidFill>
                <a:latin typeface="Courier New" pitchFamily="34" charset="0"/>
                <a:ea typeface="Courier New" pitchFamily="34" charset="-122"/>
                <a:cs typeface="Courier New" pitchFamily="34" charset="-120"/>
              </a:rPr>
              <a:t>Juozas Lukša</a:t>
            </a:r>
            <a:endParaRPr lang="en-US" sz="800" dirty="0"/>
          </a:p>
        </p:txBody>
      </p:sp>
      <p:sp>
        <p:nvSpPr>
          <p:cNvPr id="27" name="Text 25"/>
          <p:cNvSpPr txBox="1"/>
          <p:nvPr/>
        </p:nvSpPr>
        <p:spPr>
          <a:xfrm>
            <a:off x="8046720" y="3538728"/>
            <a:ext cx="3337560" cy="868680"/>
          </a:xfrm>
          <a:prstGeom prst="rect">
            <a:avLst/>
          </a:prstGeom>
          <a:noFill/>
          <a:ln/>
        </p:spPr>
        <p:txBody>
          <a:bodyPr wrap="square" lIns="0" tIns="0" rIns="0" bIns="0" rtlCol="0" anchor="t"/>
          <a:lstStyle/>
          <a:p>
            <a:pPr indent="0" marL="0">
              <a:buNone/>
            </a:pPr>
            <a:r>
              <a:rPr lang="en-US" sz="1100" dirty="0">
                <a:solidFill>
                  <a:srgbClr val="1A211D"/>
                </a:solidFill>
                <a:latin typeface="Arial" pitchFamily="34" charset="0"/>
                <a:ea typeface="Arial" pitchFamily="34" charset="-122"/>
                <a:cs typeface="Arial" pitchFamily="34" charset="-120"/>
              </a:rPr>
              <a:t>Daumantas – XIII a. lietuvių kunigaikštis. Ar Lukša turėjo galvoje jį, nežinome.</a:t>
            </a:r>
            <a:endParaRPr lang="en-US" sz="1100" dirty="0"/>
          </a:p>
        </p:txBody>
      </p:sp>
      <p:sp>
        <p:nvSpPr>
          <p:cNvPr id="28" name="Shape 26"/>
          <p:cNvSpPr/>
          <p:nvPr/>
        </p:nvSpPr>
        <p:spPr>
          <a:xfrm>
            <a:off x="4069080" y="4562856"/>
            <a:ext cx="3657600" cy="1444752"/>
          </a:xfrm>
          <a:prstGeom prst="roundRect">
            <a:avLst>
              <a:gd name="adj" fmla="val 11392"/>
            </a:avLst>
          </a:prstGeom>
          <a:solidFill>
            <a:srgbClr val="F6F3EC"/>
          </a:solidFill>
          <a:ln w="12700">
            <a:solidFill>
              <a:srgbClr val="F6F3EC"/>
            </a:solidFill>
            <a:prstDash val="solid"/>
          </a:ln>
        </p:spPr>
      </p:sp>
      <p:sp>
        <p:nvSpPr>
          <p:cNvPr id="29" name="Text 27"/>
          <p:cNvSpPr txBox="1"/>
          <p:nvPr/>
        </p:nvSpPr>
        <p:spPr>
          <a:xfrm>
            <a:off x="4251960" y="4636008"/>
            <a:ext cx="2194560" cy="457200"/>
          </a:xfrm>
          <a:prstGeom prst="rect">
            <a:avLst/>
          </a:prstGeom>
          <a:noFill/>
          <a:ln/>
        </p:spPr>
        <p:txBody>
          <a:bodyPr wrap="square" lIns="0" tIns="0" rIns="0" bIns="0" rtlCol="0" anchor="t"/>
          <a:lstStyle/>
          <a:p>
            <a:pPr indent="0" marL="0">
              <a:buNone/>
            </a:pPr>
            <a:r>
              <a:rPr lang="en-US" sz="2200" dirty="0">
                <a:solidFill>
                  <a:srgbClr val="FF4F3A"/>
                </a:solidFill>
                <a:latin typeface="Impact" pitchFamily="34" charset="0"/>
                <a:ea typeface="Impact" pitchFamily="34" charset="-122"/>
                <a:cs typeface="Impact" pitchFamily="34" charset="-120"/>
              </a:rPr>
              <a:t>ELYTĖ</a:t>
            </a:r>
            <a:endParaRPr lang="en-US" sz="2200" dirty="0"/>
          </a:p>
        </p:txBody>
      </p:sp>
      <p:sp>
        <p:nvSpPr>
          <p:cNvPr id="30" name="Text 28"/>
          <p:cNvSpPr txBox="1"/>
          <p:nvPr/>
        </p:nvSpPr>
        <p:spPr>
          <a:xfrm>
            <a:off x="6172200" y="4690872"/>
            <a:ext cx="1463040" cy="365760"/>
          </a:xfrm>
          <a:prstGeom prst="rect">
            <a:avLst/>
          </a:prstGeom>
          <a:noFill/>
          <a:ln/>
        </p:spPr>
        <p:txBody>
          <a:bodyPr wrap="square" lIns="0" tIns="0" rIns="0" bIns="0" rtlCol="0" anchor="t"/>
          <a:lstStyle/>
          <a:p>
            <a:pPr algn="r" indent="0" marL="0">
              <a:buNone/>
            </a:pPr>
            <a:r>
              <a:rPr lang="en-US" sz="800" b="1" dirty="0">
                <a:solidFill>
                  <a:srgbClr val="3E4E42"/>
                </a:solidFill>
                <a:latin typeface="Courier New" pitchFamily="34" charset="0"/>
                <a:ea typeface="Courier New" pitchFamily="34" charset="-122"/>
                <a:cs typeface="Courier New" pitchFamily="34" charset="-120"/>
              </a:rPr>
              <a:t>kun. Zigmas Neciunskas</a:t>
            </a:r>
            <a:endParaRPr lang="en-US" sz="800" dirty="0"/>
          </a:p>
        </p:txBody>
      </p:sp>
      <p:sp>
        <p:nvSpPr>
          <p:cNvPr id="31" name="Text 29"/>
          <p:cNvSpPr txBox="1"/>
          <p:nvPr/>
        </p:nvSpPr>
        <p:spPr>
          <a:xfrm>
            <a:off x="4251960" y="5111496"/>
            <a:ext cx="3337560" cy="868680"/>
          </a:xfrm>
          <a:prstGeom prst="rect">
            <a:avLst/>
          </a:prstGeom>
          <a:noFill/>
          <a:ln/>
        </p:spPr>
        <p:txBody>
          <a:bodyPr wrap="square" lIns="0" tIns="0" rIns="0" bIns="0" rtlCol="0" anchor="t"/>
          <a:lstStyle/>
          <a:p>
            <a:pPr indent="0" marL="0">
              <a:buNone/>
            </a:pPr>
            <a:r>
              <a:rPr lang="en-US" sz="1100" dirty="0">
                <a:solidFill>
                  <a:srgbClr val="1A211D"/>
                </a:solidFill>
                <a:latin typeface="Arial" pitchFamily="34" charset="0"/>
                <a:ea typeface="Arial" pitchFamily="34" charset="-122"/>
                <a:cs typeface="Arial" pitchFamily="34" charset="-120"/>
              </a:rPr>
              <a:t>Kunigas – su moterišku slapyvardžiu. Kodėl, šaltiniai nepaaiškina.</a:t>
            </a:r>
            <a:endParaRPr lang="en-US" sz="1100" dirty="0"/>
          </a:p>
        </p:txBody>
      </p:sp>
      <p:sp>
        <p:nvSpPr>
          <p:cNvPr id="32" name="Shape 30"/>
          <p:cNvSpPr/>
          <p:nvPr/>
        </p:nvSpPr>
        <p:spPr>
          <a:xfrm>
            <a:off x="7863840" y="4562856"/>
            <a:ext cx="3657600" cy="1444752"/>
          </a:xfrm>
          <a:prstGeom prst="roundRect">
            <a:avLst>
              <a:gd name="adj" fmla="val 11392"/>
            </a:avLst>
          </a:prstGeom>
          <a:solidFill>
            <a:srgbClr val="F6F3EC"/>
          </a:solidFill>
          <a:ln w="12700">
            <a:solidFill>
              <a:srgbClr val="F6F3EC"/>
            </a:solidFill>
            <a:prstDash val="solid"/>
          </a:ln>
        </p:spPr>
      </p:sp>
      <p:sp>
        <p:nvSpPr>
          <p:cNvPr id="33" name="Text 31"/>
          <p:cNvSpPr txBox="1"/>
          <p:nvPr/>
        </p:nvSpPr>
        <p:spPr>
          <a:xfrm>
            <a:off x="8046720" y="4636008"/>
            <a:ext cx="2194560" cy="457200"/>
          </a:xfrm>
          <a:prstGeom prst="rect">
            <a:avLst/>
          </a:prstGeom>
          <a:noFill/>
          <a:ln/>
        </p:spPr>
        <p:txBody>
          <a:bodyPr wrap="square" lIns="0" tIns="0" rIns="0" bIns="0" rtlCol="0" anchor="t"/>
          <a:lstStyle/>
          <a:p>
            <a:pPr indent="0" marL="0">
              <a:buNone/>
            </a:pPr>
            <a:r>
              <a:rPr lang="en-US" sz="2200" dirty="0">
                <a:solidFill>
                  <a:srgbClr val="FF4F3A"/>
                </a:solidFill>
                <a:latin typeface="Impact" pitchFamily="34" charset="0"/>
                <a:ea typeface="Impact" pitchFamily="34" charset="-122"/>
                <a:cs typeface="Impact" pitchFamily="34" charset="-120"/>
              </a:rPr>
              <a:t>VYTAUTAS</a:t>
            </a:r>
            <a:endParaRPr lang="en-US" sz="2200" dirty="0"/>
          </a:p>
        </p:txBody>
      </p:sp>
      <p:sp>
        <p:nvSpPr>
          <p:cNvPr id="34" name="Text 32"/>
          <p:cNvSpPr txBox="1"/>
          <p:nvPr/>
        </p:nvSpPr>
        <p:spPr>
          <a:xfrm>
            <a:off x="9966960" y="4690872"/>
            <a:ext cx="1463040" cy="365760"/>
          </a:xfrm>
          <a:prstGeom prst="rect">
            <a:avLst/>
          </a:prstGeom>
          <a:noFill/>
          <a:ln/>
        </p:spPr>
        <p:txBody>
          <a:bodyPr wrap="square" lIns="0" tIns="0" rIns="0" bIns="0" rtlCol="0" anchor="t"/>
          <a:lstStyle/>
          <a:p>
            <a:pPr algn="r" indent="0" marL="0">
              <a:buNone/>
            </a:pPr>
            <a:r>
              <a:rPr lang="en-US" sz="800" b="1" dirty="0">
                <a:solidFill>
                  <a:srgbClr val="3E4E42"/>
                </a:solidFill>
                <a:latin typeface="Courier New" pitchFamily="34" charset="0"/>
                <a:ea typeface="Courier New" pitchFamily="34" charset="-122"/>
                <a:cs typeface="Courier New" pitchFamily="34" charset="-120"/>
              </a:rPr>
              <a:t>Jonas Žemaitis</a:t>
            </a:r>
            <a:endParaRPr lang="en-US" sz="800" dirty="0"/>
          </a:p>
        </p:txBody>
      </p:sp>
      <p:sp>
        <p:nvSpPr>
          <p:cNvPr id="35" name="Text 33"/>
          <p:cNvSpPr txBox="1"/>
          <p:nvPr/>
        </p:nvSpPr>
        <p:spPr>
          <a:xfrm>
            <a:off x="8046720" y="5111496"/>
            <a:ext cx="3337560" cy="868680"/>
          </a:xfrm>
          <a:prstGeom prst="rect">
            <a:avLst/>
          </a:prstGeom>
          <a:noFill/>
          <a:ln/>
        </p:spPr>
        <p:txBody>
          <a:bodyPr wrap="square" lIns="0" tIns="0" rIns="0" bIns="0" rtlCol="0" anchor="t"/>
          <a:lstStyle/>
          <a:p>
            <a:pPr indent="0" marL="0">
              <a:buNone/>
            </a:pPr>
            <a:r>
              <a:rPr lang="en-US" sz="1100" dirty="0">
                <a:solidFill>
                  <a:srgbClr val="1A211D"/>
                </a:solidFill>
                <a:latin typeface="Arial" pitchFamily="34" charset="0"/>
                <a:ea typeface="Arial" pitchFamily="34" charset="-122"/>
                <a:cs typeface="Arial" pitchFamily="34" charset="-120"/>
              </a:rPr>
              <a:t>Kodėl vadas keitė slapyvardžius?</a:t>
            </a:r>
            <a:endParaRPr lang="en-US" sz="11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SUSIKURK SLAPYVARDĮ</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6</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KIEKVIENAS, TADA POROMIS · 3 MIN.</a:t>
            </a:r>
            <a:endParaRPr lang="en-US" sz="1200" dirty="0"/>
          </a:p>
        </p:txBody>
      </p:sp>
      <p:sp>
        <p:nvSpPr>
          <p:cNvPr id="7" name="Shape 4"/>
          <p:cNvSpPr/>
          <p:nvPr/>
        </p:nvSpPr>
        <p:spPr>
          <a:xfrm>
            <a:off x="548640" y="2240280"/>
            <a:ext cx="3520440" cy="1737360"/>
          </a:xfrm>
          <a:prstGeom prst="roundRect">
            <a:avLst>
              <a:gd name="adj" fmla="val 9474"/>
            </a:avLst>
          </a:prstGeom>
          <a:solidFill>
            <a:srgbClr val="FFFFFF"/>
          </a:solidFill>
          <a:ln w="12700">
            <a:solidFill>
              <a:srgbClr val="FFFFFF"/>
            </a:solidFill>
            <a:prstDash val="solid"/>
          </a:ln>
        </p:spPr>
      </p:sp>
      <p:sp>
        <p:nvSpPr>
          <p:cNvPr id="8" name="Text 5"/>
          <p:cNvSpPr txBox="1"/>
          <p:nvPr/>
        </p:nvSpPr>
        <p:spPr>
          <a:xfrm>
            <a:off x="822960" y="2377440"/>
            <a:ext cx="3017520" cy="548640"/>
          </a:xfrm>
          <a:prstGeom prst="rect">
            <a:avLst/>
          </a:prstGeom>
          <a:noFill/>
          <a:ln/>
        </p:spPr>
        <p:txBody>
          <a:bodyPr wrap="square" lIns="0" tIns="0" rIns="0" bIns="0" rtlCol="0" anchor="t"/>
          <a:lstStyle/>
          <a:p>
            <a:pPr indent="0" marL="0">
              <a:buNone/>
            </a:pPr>
            <a:r>
              <a:rPr lang="en-US" sz="3000" dirty="0">
                <a:solidFill>
                  <a:srgbClr val="FF4F3A"/>
                </a:solidFill>
                <a:latin typeface="Impact" pitchFamily="34" charset="0"/>
                <a:ea typeface="Impact" pitchFamily="34" charset="-122"/>
                <a:cs typeface="Impact" pitchFamily="34" charset="-120"/>
              </a:rPr>
              <a:t>SAUGA</a:t>
            </a:r>
            <a:endParaRPr lang="en-US" sz="3000" dirty="0"/>
          </a:p>
        </p:txBody>
      </p:sp>
      <p:sp>
        <p:nvSpPr>
          <p:cNvPr id="9" name="Text 6"/>
          <p:cNvSpPr txBox="1"/>
          <p:nvPr/>
        </p:nvSpPr>
        <p:spPr>
          <a:xfrm>
            <a:off x="822960" y="2971800"/>
            <a:ext cx="3017520" cy="91440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Neišduoda vardo, krašto, išvaizdos, giminės</a:t>
            </a:r>
            <a:endParaRPr lang="en-US" sz="1600" dirty="0"/>
          </a:p>
        </p:txBody>
      </p:sp>
      <p:sp>
        <p:nvSpPr>
          <p:cNvPr id="10" name="Shape 7"/>
          <p:cNvSpPr/>
          <p:nvPr/>
        </p:nvSpPr>
        <p:spPr>
          <a:xfrm>
            <a:off x="4297680" y="2240280"/>
            <a:ext cx="3520440" cy="1737360"/>
          </a:xfrm>
          <a:prstGeom prst="roundRect">
            <a:avLst>
              <a:gd name="adj" fmla="val 9474"/>
            </a:avLst>
          </a:prstGeom>
          <a:solidFill>
            <a:srgbClr val="FFFFFF"/>
          </a:solidFill>
          <a:ln w="12700">
            <a:solidFill>
              <a:srgbClr val="FFFFFF"/>
            </a:solidFill>
            <a:prstDash val="solid"/>
          </a:ln>
        </p:spPr>
      </p:sp>
      <p:sp>
        <p:nvSpPr>
          <p:cNvPr id="11" name="Text 8"/>
          <p:cNvSpPr txBox="1"/>
          <p:nvPr/>
        </p:nvSpPr>
        <p:spPr>
          <a:xfrm>
            <a:off x="4572000" y="2377440"/>
            <a:ext cx="3017520" cy="548640"/>
          </a:xfrm>
          <a:prstGeom prst="rect">
            <a:avLst/>
          </a:prstGeom>
          <a:noFill/>
          <a:ln/>
        </p:spPr>
        <p:txBody>
          <a:bodyPr wrap="square" lIns="0" tIns="0" rIns="0" bIns="0" rtlCol="0" anchor="t"/>
          <a:lstStyle/>
          <a:p>
            <a:pPr indent="0" marL="0">
              <a:buNone/>
            </a:pPr>
            <a:r>
              <a:rPr lang="en-US" sz="3000" dirty="0">
                <a:solidFill>
                  <a:srgbClr val="FF4F3A"/>
                </a:solidFill>
                <a:latin typeface="Impact" pitchFamily="34" charset="0"/>
                <a:ea typeface="Impact" pitchFamily="34" charset="-122"/>
                <a:cs typeface="Impact" pitchFamily="34" charset="-120"/>
              </a:rPr>
              <a:t>ŽINIA</a:t>
            </a:r>
            <a:endParaRPr lang="en-US" sz="3000" dirty="0"/>
          </a:p>
        </p:txBody>
      </p:sp>
      <p:sp>
        <p:nvSpPr>
          <p:cNvPr id="12" name="Text 9"/>
          <p:cNvSpPr txBox="1"/>
          <p:nvPr/>
        </p:nvSpPr>
        <p:spPr>
          <a:xfrm>
            <a:off x="4572000" y="2971800"/>
            <a:ext cx="3017520" cy="91440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Išreiškia vertybę, kuri tau svarbi</a:t>
            </a:r>
            <a:endParaRPr lang="en-US" sz="1600" dirty="0"/>
          </a:p>
        </p:txBody>
      </p:sp>
      <p:sp>
        <p:nvSpPr>
          <p:cNvPr id="13" name="Shape 10"/>
          <p:cNvSpPr/>
          <p:nvPr/>
        </p:nvSpPr>
        <p:spPr>
          <a:xfrm>
            <a:off x="8046720" y="2240280"/>
            <a:ext cx="3520440" cy="1737360"/>
          </a:xfrm>
          <a:prstGeom prst="roundRect">
            <a:avLst>
              <a:gd name="adj" fmla="val 9474"/>
            </a:avLst>
          </a:prstGeom>
          <a:solidFill>
            <a:srgbClr val="FFFFFF"/>
          </a:solidFill>
          <a:ln w="12700">
            <a:solidFill>
              <a:srgbClr val="FFFFFF"/>
            </a:solidFill>
            <a:prstDash val="solid"/>
          </a:ln>
        </p:spPr>
      </p:sp>
      <p:sp>
        <p:nvSpPr>
          <p:cNvPr id="14" name="Text 11"/>
          <p:cNvSpPr txBox="1"/>
          <p:nvPr/>
        </p:nvSpPr>
        <p:spPr>
          <a:xfrm>
            <a:off x="8321040" y="2377440"/>
            <a:ext cx="3017520" cy="548640"/>
          </a:xfrm>
          <a:prstGeom prst="rect">
            <a:avLst/>
          </a:prstGeom>
          <a:noFill/>
          <a:ln/>
        </p:spPr>
        <p:txBody>
          <a:bodyPr wrap="square" lIns="0" tIns="0" rIns="0" bIns="0" rtlCol="0" anchor="t"/>
          <a:lstStyle/>
          <a:p>
            <a:pPr indent="0" marL="0">
              <a:buNone/>
            </a:pPr>
            <a:r>
              <a:rPr lang="en-US" sz="3000" dirty="0">
                <a:solidFill>
                  <a:srgbClr val="FF4F3A"/>
                </a:solidFill>
                <a:latin typeface="Impact" pitchFamily="34" charset="0"/>
                <a:ea typeface="Impact" pitchFamily="34" charset="-122"/>
                <a:cs typeface="Impact" pitchFamily="34" charset="-120"/>
              </a:rPr>
              <a:t>TARDYTOJAS</a:t>
            </a:r>
            <a:endParaRPr lang="en-US" sz="3000" dirty="0"/>
          </a:p>
        </p:txBody>
      </p:sp>
      <p:sp>
        <p:nvSpPr>
          <p:cNvPr id="15" name="Text 12"/>
          <p:cNvSpPr txBox="1"/>
          <p:nvPr/>
        </p:nvSpPr>
        <p:spPr>
          <a:xfrm>
            <a:off x="8321040" y="2971800"/>
            <a:ext cx="3017520" cy="91440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Suolo draugas bando atspėti, ką slapyvardis išduoda</a:t>
            </a:r>
            <a:endParaRPr lang="en-US" sz="1600" dirty="0"/>
          </a:p>
        </p:txBody>
      </p:sp>
      <p:sp>
        <p:nvSpPr>
          <p:cNvPr id="16" name="Shape 13"/>
          <p:cNvSpPr/>
          <p:nvPr/>
        </p:nvSpPr>
        <p:spPr>
          <a:xfrm>
            <a:off x="548640" y="4206240"/>
            <a:ext cx="11064240" cy="1920240"/>
          </a:xfrm>
          <a:prstGeom prst="roundRect">
            <a:avLst>
              <a:gd name="adj" fmla="val 8571"/>
            </a:avLst>
          </a:prstGeom>
          <a:solidFill>
            <a:srgbClr val="1A211D"/>
          </a:solidFill>
          <a:ln w="12700">
            <a:solidFill>
              <a:srgbClr val="1A211D"/>
            </a:solidFill>
            <a:prstDash val="solid"/>
          </a:ln>
        </p:spPr>
      </p:sp>
      <p:sp>
        <p:nvSpPr>
          <p:cNvPr id="17" name="Text 14"/>
          <p:cNvSpPr txBox="1"/>
          <p:nvPr/>
        </p:nvSpPr>
        <p:spPr>
          <a:xfrm>
            <a:off x="868680" y="4343400"/>
            <a:ext cx="10515600" cy="1645920"/>
          </a:xfrm>
          <a:prstGeom prst="rect">
            <a:avLst/>
          </a:prstGeom>
          <a:noFill/>
          <a:ln/>
        </p:spPr>
        <p:txBody>
          <a:bodyPr wrap="square" lIns="0" tIns="0" rIns="0" bIns="0" rtlCol="0" anchor="ctr"/>
          <a:lstStyle/>
          <a:p>
            <a:pPr indent="0" marL="0">
              <a:lnSpc>
                <a:spcPct val="160000"/>
              </a:lnSpc>
              <a:buNone/>
            </a:pPr>
            <a:r>
              <a:rPr lang="en-US" sz="1700" b="1" dirty="0">
                <a:solidFill>
                  <a:srgbClr val="FFCF3A"/>
                </a:solidFill>
                <a:latin typeface="Courier New" pitchFamily="34" charset="0"/>
                <a:ea typeface="Courier New" pitchFamily="34" charset="-122"/>
                <a:cs typeface="Courier New" pitchFamily="34" charset="-120"/>
              </a:rPr>
              <a:t>Mano slapyvardis: ______________     Vertybė: ___________________________</a:t>
            </a:r>
            <a:endParaRPr lang="en-US" sz="1700" dirty="0"/>
          </a:p>
          <a:p>
            <a:pPr indent="0" marL="0">
              <a:lnSpc>
                <a:spcPct val="160000"/>
              </a:lnSpc>
              <a:buNone/>
            </a:pPr>
            <a:r>
              <a:rPr lang="en-US" sz="1700" b="1" dirty="0">
                <a:solidFill>
                  <a:srgbClr val="FFCF3A"/>
                </a:solidFill>
                <a:latin typeface="Courier New" pitchFamily="34" charset="0"/>
                <a:ea typeface="Courier New" pitchFamily="34" charset="-122"/>
                <a:cs typeface="Courier New" pitchFamily="34" charset="-120"/>
              </a:rPr>
              <a:t>Kodėl jis manęs neišduos: ___________________________________________</a:t>
            </a:r>
            <a:endParaRPr lang="en-US" sz="17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PASIPRIEŠINIMAS BE GINKLO</a:t>
            </a:r>
            <a:endParaRPr lang="en-US" sz="4400" dirty="0"/>
          </a:p>
        </p:txBody>
      </p:sp>
      <p:sp>
        <p:nvSpPr>
          <p:cNvPr id="3" name="Shape 1"/>
          <p:cNvSpPr/>
          <p:nvPr/>
        </p:nvSpPr>
        <p:spPr>
          <a:xfrm>
            <a:off x="548640" y="1463040"/>
            <a:ext cx="5760720" cy="914400"/>
          </a:xfrm>
          <a:prstGeom prst="roundRect">
            <a:avLst>
              <a:gd name="adj" fmla="val 18000"/>
            </a:avLst>
          </a:prstGeom>
          <a:solidFill>
            <a:srgbClr val="2E3B32"/>
          </a:solidFill>
          <a:ln w="12700">
            <a:solidFill>
              <a:srgbClr val="2E3B32"/>
            </a:solidFill>
            <a:prstDash val="solid"/>
          </a:ln>
        </p:spPr>
      </p:sp>
      <p:sp>
        <p:nvSpPr>
          <p:cNvPr id="4" name="Text 2"/>
          <p:cNvSpPr txBox="1"/>
          <p:nvPr/>
        </p:nvSpPr>
        <p:spPr>
          <a:xfrm>
            <a:off x="777240" y="1463040"/>
            <a:ext cx="1737360" cy="914400"/>
          </a:xfrm>
          <a:prstGeom prst="rect">
            <a:avLst/>
          </a:prstGeom>
          <a:noFill/>
          <a:ln/>
        </p:spPr>
        <p:txBody>
          <a:bodyPr wrap="square" lIns="0" tIns="0" rIns="0" bIns="0" rtlCol="0" anchor="ctr"/>
          <a:lstStyle/>
          <a:p>
            <a:pPr indent="0" marL="0">
              <a:buNone/>
            </a:pPr>
            <a:r>
              <a:rPr lang="en-US" sz="1400" b="1" dirty="0">
                <a:solidFill>
                  <a:srgbClr val="FFCF3A"/>
                </a:solidFill>
                <a:latin typeface="Courier New" pitchFamily="34" charset="0"/>
                <a:ea typeface="Courier New" pitchFamily="34" charset="-122"/>
                <a:cs typeface="Courier New" pitchFamily="34" charset="-120"/>
              </a:rPr>
              <a:t>1945 12 02</a:t>
            </a:r>
            <a:endParaRPr lang="en-US" sz="1400" dirty="0"/>
          </a:p>
        </p:txBody>
      </p:sp>
      <p:sp>
        <p:nvSpPr>
          <p:cNvPr id="5" name="Text 3"/>
          <p:cNvSpPr txBox="1"/>
          <p:nvPr/>
        </p:nvSpPr>
        <p:spPr>
          <a:xfrm>
            <a:off x="2514600" y="1463040"/>
            <a:ext cx="3657600" cy="914400"/>
          </a:xfrm>
          <a:prstGeom prst="rect">
            <a:avLst/>
          </a:prstGeom>
          <a:noFill/>
          <a:ln/>
        </p:spPr>
        <p:txBody>
          <a:bodyPr wrap="square" lIns="0" tIns="0" rIns="0" bIns="0" rtlCol="0" anchor="ctr"/>
          <a:lstStyle/>
          <a:p>
            <a:pPr indent="0" marL="0">
              <a:buNone/>
            </a:pPr>
            <a:r>
              <a:rPr lang="en-US" sz="1400" dirty="0">
                <a:solidFill>
                  <a:srgbClr val="FFFFFF"/>
                </a:solidFill>
                <a:latin typeface="Arial" pitchFamily="34" charset="0"/>
                <a:ea typeface="Arial" pitchFamily="34" charset="-122"/>
                <a:cs typeface="Arial" pitchFamily="34" charset="-120"/>
              </a:rPr>
              <a:t>„Laisvės varpas“ Nr. 1 – 1000 egz.</a:t>
            </a:r>
            <a:endParaRPr lang="en-US" sz="1400" dirty="0"/>
          </a:p>
        </p:txBody>
      </p:sp>
      <p:sp>
        <p:nvSpPr>
          <p:cNvPr id="6" name="Shape 4"/>
          <p:cNvSpPr/>
          <p:nvPr/>
        </p:nvSpPr>
        <p:spPr>
          <a:xfrm>
            <a:off x="548640" y="2514600"/>
            <a:ext cx="5760720" cy="914400"/>
          </a:xfrm>
          <a:prstGeom prst="roundRect">
            <a:avLst>
              <a:gd name="adj" fmla="val 18000"/>
            </a:avLst>
          </a:prstGeom>
          <a:solidFill>
            <a:srgbClr val="2E3B32"/>
          </a:solidFill>
          <a:ln w="12700">
            <a:solidFill>
              <a:srgbClr val="2E3B32"/>
            </a:solidFill>
            <a:prstDash val="solid"/>
          </a:ln>
        </p:spPr>
      </p:sp>
      <p:sp>
        <p:nvSpPr>
          <p:cNvPr id="7" name="Text 5"/>
          <p:cNvSpPr txBox="1"/>
          <p:nvPr/>
        </p:nvSpPr>
        <p:spPr>
          <a:xfrm>
            <a:off x="777240" y="2514600"/>
            <a:ext cx="1737360" cy="914400"/>
          </a:xfrm>
          <a:prstGeom prst="rect">
            <a:avLst/>
          </a:prstGeom>
          <a:noFill/>
          <a:ln/>
        </p:spPr>
        <p:txBody>
          <a:bodyPr wrap="square" lIns="0" tIns="0" rIns="0" bIns="0" rtlCol="0" anchor="ctr"/>
          <a:lstStyle/>
          <a:p>
            <a:pPr indent="0" marL="0">
              <a:buNone/>
            </a:pPr>
            <a:r>
              <a:rPr lang="en-US" sz="1400" b="1" dirty="0">
                <a:solidFill>
                  <a:srgbClr val="FFCF3A"/>
                </a:solidFill>
                <a:latin typeface="Courier New" pitchFamily="34" charset="0"/>
                <a:ea typeface="Courier New" pitchFamily="34" charset="-122"/>
                <a:cs typeface="Courier New" pitchFamily="34" charset="-120"/>
              </a:rPr>
              <a:t>1945 10 15</a:t>
            </a:r>
            <a:endParaRPr lang="en-US" sz="1400" dirty="0"/>
          </a:p>
        </p:txBody>
      </p:sp>
      <p:sp>
        <p:nvSpPr>
          <p:cNvPr id="8" name="Text 6"/>
          <p:cNvSpPr txBox="1"/>
          <p:nvPr/>
        </p:nvSpPr>
        <p:spPr>
          <a:xfrm>
            <a:off x="2514600" y="2514600"/>
            <a:ext cx="3657600" cy="914400"/>
          </a:xfrm>
          <a:prstGeom prst="rect">
            <a:avLst/>
          </a:prstGeom>
          <a:noFill/>
          <a:ln/>
        </p:spPr>
        <p:txBody>
          <a:bodyPr wrap="square" lIns="0" tIns="0" rIns="0" bIns="0" rtlCol="0" anchor="ctr"/>
          <a:lstStyle/>
          <a:p>
            <a:pPr indent="0" marL="0">
              <a:buNone/>
            </a:pPr>
            <a:r>
              <a:rPr lang="en-US" sz="1400" dirty="0">
                <a:solidFill>
                  <a:srgbClr val="FFFFFF"/>
                </a:solidFill>
                <a:latin typeface="Arial" pitchFamily="34" charset="0"/>
                <a:ea typeface="Arial" pitchFamily="34" charset="-122"/>
                <a:cs typeface="Arial" pitchFamily="34" charset="-120"/>
              </a:rPr>
              <a:t>Kvietimas boikotuoti rinkimus: „ne vienam lietuviui neinant balsuoti“</a:t>
            </a:r>
            <a:endParaRPr lang="en-US" sz="1400" dirty="0"/>
          </a:p>
        </p:txBody>
      </p:sp>
      <p:sp>
        <p:nvSpPr>
          <p:cNvPr id="9" name="Shape 7"/>
          <p:cNvSpPr/>
          <p:nvPr/>
        </p:nvSpPr>
        <p:spPr>
          <a:xfrm>
            <a:off x="6583680" y="1463040"/>
            <a:ext cx="5029200" cy="1965960"/>
          </a:xfrm>
          <a:prstGeom prst="roundRect">
            <a:avLst>
              <a:gd name="adj" fmla="val 8372"/>
            </a:avLst>
          </a:prstGeom>
          <a:solidFill>
            <a:srgbClr val="FFCF3A"/>
          </a:solidFill>
          <a:ln w="12700">
            <a:solidFill>
              <a:srgbClr val="FFCF3A"/>
            </a:solidFill>
            <a:prstDash val="solid"/>
          </a:ln>
        </p:spPr>
      </p:sp>
      <p:sp>
        <p:nvSpPr>
          <p:cNvPr id="10" name="Text 8"/>
          <p:cNvSpPr txBox="1"/>
          <p:nvPr/>
        </p:nvSpPr>
        <p:spPr>
          <a:xfrm>
            <a:off x="6812280" y="1600200"/>
            <a:ext cx="4572000" cy="292608"/>
          </a:xfrm>
          <a:prstGeom prst="rect">
            <a:avLst/>
          </a:prstGeom>
          <a:noFill/>
          <a:ln/>
        </p:spPr>
        <p:txBody>
          <a:bodyPr wrap="square" lIns="0" tIns="0" rIns="0" bIns="0" rtlCol="0" anchor="t"/>
          <a:lstStyle/>
          <a:p>
            <a:pPr indent="0" marL="0">
              <a:buNone/>
            </a:pPr>
            <a:r>
              <a:rPr lang="en-US" sz="1200" b="1" spc="120" kern="0" dirty="0">
                <a:solidFill>
                  <a:srgbClr val="1A211D"/>
                </a:solidFill>
                <a:latin typeface="Courier New" pitchFamily="34" charset="0"/>
                <a:ea typeface="Courier New" pitchFamily="34" charset="-122"/>
                <a:cs typeface="Courier New" pitchFamily="34" charset="-120"/>
              </a:rPr>
              <a:t>KONSTITUCIJA, 3 STR. 2 D.</a:t>
            </a:r>
            <a:endParaRPr lang="en-US" sz="1200" dirty="0"/>
          </a:p>
        </p:txBody>
      </p:sp>
      <p:sp>
        <p:nvSpPr>
          <p:cNvPr id="11" name="Text 9"/>
          <p:cNvSpPr txBox="1"/>
          <p:nvPr/>
        </p:nvSpPr>
        <p:spPr>
          <a:xfrm>
            <a:off x="6812280" y="1920240"/>
            <a:ext cx="4617720" cy="1463040"/>
          </a:xfrm>
          <a:prstGeom prst="rect">
            <a:avLst/>
          </a:prstGeom>
          <a:noFill/>
          <a:ln/>
        </p:spPr>
        <p:txBody>
          <a:bodyPr wrap="square" lIns="0" tIns="0" rIns="0" bIns="0" rtlCol="0" anchor="t"/>
          <a:lstStyle/>
          <a:p>
            <a:pPr indent="0" marL="0">
              <a:lnSpc>
                <a:spcPct val="108000"/>
              </a:lnSpc>
              <a:buNone/>
            </a:pPr>
            <a:r>
              <a:rPr lang="en-US" sz="1350" i="1" dirty="0">
                <a:solidFill>
                  <a:srgbClr val="1A211D"/>
                </a:solidFill>
                <a:latin typeface="Georgia" pitchFamily="34" charset="0"/>
                <a:ea typeface="Georgia" pitchFamily="34" charset="-122"/>
                <a:cs typeface="Georgia" pitchFamily="34" charset="-120"/>
              </a:rPr>
              <a:t>„Tauta ir kiekvienas pilietis turi teisę priešintis bet kam, kas prievarta kėsinasi į Lietuvos valstybės nepriklausomybę, teritorijos vientisumą, konstitucinę santvarką.“</a:t>
            </a:r>
            <a:endParaRPr lang="en-US" sz="1350" dirty="0"/>
          </a:p>
        </p:txBody>
      </p:sp>
      <p:sp>
        <p:nvSpPr>
          <p:cNvPr id="12" name="Shape 10"/>
          <p:cNvSpPr/>
          <p:nvPr/>
        </p:nvSpPr>
        <p:spPr>
          <a:xfrm>
            <a:off x="548640" y="3749040"/>
            <a:ext cx="11064240" cy="2377440"/>
          </a:xfrm>
          <a:prstGeom prst="roundRect">
            <a:avLst>
              <a:gd name="adj" fmla="val 6923"/>
            </a:avLst>
          </a:prstGeom>
          <a:solidFill>
            <a:srgbClr val="FFFFFF"/>
          </a:solidFill>
          <a:ln w="12700">
            <a:solidFill>
              <a:srgbClr val="FFFFFF"/>
            </a:solidFill>
            <a:prstDash val="solid"/>
          </a:ln>
        </p:spPr>
      </p:sp>
      <p:pic>
        <p:nvPicPr>
          <p:cNvPr id="13" name="Image 0" descr="preencoded.png">    </p:cNvPr>
          <p:cNvPicPr>
            <a:picLocks noChangeAspect="1"/>
          </p:cNvPicPr>
          <p:nvPr/>
        </p:nvPicPr>
        <p:blipFill>
          <a:blip r:embed="rId1"/>
          <a:stretch>
            <a:fillRect/>
          </a:stretch>
        </p:blipFill>
        <p:spPr>
          <a:xfrm>
            <a:off x="822960" y="3977640"/>
            <a:ext cx="548640" cy="548640"/>
          </a:xfrm>
          <a:prstGeom prst="rect">
            <a:avLst/>
          </a:prstGeom>
        </p:spPr>
      </p:pic>
      <p:sp>
        <p:nvSpPr>
          <p:cNvPr id="14" name="Text 11"/>
          <p:cNvSpPr txBox="1"/>
          <p:nvPr/>
        </p:nvSpPr>
        <p:spPr>
          <a:xfrm>
            <a:off x="822960" y="4617720"/>
            <a:ext cx="10515600" cy="128016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Kokios pasipriešinimo formos galimos šiandien – ir ką galėtum padaryti tu, kad valstybė būtų atspari?</a:t>
            </a:r>
            <a:endParaRPr lang="en-US" sz="28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PASLĖPTI IR SURASTI</a:t>
            </a:r>
            <a:endParaRPr lang="en-US" sz="4400" dirty="0"/>
          </a:p>
        </p:txBody>
      </p:sp>
      <p:sp>
        <p:nvSpPr>
          <p:cNvPr id="3" name="Shape 1"/>
          <p:cNvSpPr/>
          <p:nvPr/>
        </p:nvSpPr>
        <p:spPr>
          <a:xfrm>
            <a:off x="548640" y="1463040"/>
            <a:ext cx="2615184" cy="2743200"/>
          </a:xfrm>
          <a:prstGeom prst="roundRect">
            <a:avLst>
              <a:gd name="adj" fmla="val 6294"/>
            </a:avLst>
          </a:prstGeom>
          <a:solidFill>
            <a:srgbClr val="1A211D"/>
          </a:solidFill>
          <a:ln w="12700">
            <a:solidFill>
              <a:srgbClr val="1A211D"/>
            </a:solidFill>
            <a:prstDash val="solid"/>
          </a:ln>
        </p:spPr>
      </p:sp>
      <p:sp>
        <p:nvSpPr>
          <p:cNvPr id="4" name="Text 2"/>
          <p:cNvSpPr txBox="1"/>
          <p:nvPr/>
        </p:nvSpPr>
        <p:spPr>
          <a:xfrm>
            <a:off x="749808" y="1645920"/>
            <a:ext cx="2286000" cy="548640"/>
          </a:xfrm>
          <a:prstGeom prst="rect">
            <a:avLst/>
          </a:prstGeom>
          <a:noFill/>
          <a:ln/>
        </p:spPr>
        <p:txBody>
          <a:bodyPr wrap="square" lIns="0" tIns="0" rIns="0" bIns="0" rtlCol="0" anchor="t"/>
          <a:lstStyle/>
          <a:p>
            <a:pPr indent="0" marL="0">
              <a:buNone/>
            </a:pPr>
            <a:r>
              <a:rPr lang="en-US" sz="2800" dirty="0">
                <a:solidFill>
                  <a:srgbClr val="FFCF3A"/>
                </a:solidFill>
                <a:latin typeface="Impact" pitchFamily="34" charset="0"/>
                <a:ea typeface="Impact" pitchFamily="34" charset="-122"/>
                <a:cs typeface="Impact" pitchFamily="34" charset="-120"/>
              </a:rPr>
              <a:t>1946 07 02</a:t>
            </a:r>
            <a:endParaRPr lang="en-US" sz="2800" dirty="0"/>
          </a:p>
        </p:txBody>
      </p:sp>
      <p:sp>
        <p:nvSpPr>
          <p:cNvPr id="5" name="Text 3"/>
          <p:cNvSpPr txBox="1"/>
          <p:nvPr/>
        </p:nvSpPr>
        <p:spPr>
          <a:xfrm>
            <a:off x="749808" y="2286000"/>
            <a:ext cx="2240280" cy="182880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Kazimieraitis žūsta; kūnas slapta užkasamas Leipalingyje</a:t>
            </a:r>
            <a:endParaRPr lang="en-US" sz="1500" dirty="0"/>
          </a:p>
        </p:txBody>
      </p:sp>
      <p:sp>
        <p:nvSpPr>
          <p:cNvPr id="6" name="Shape 4"/>
          <p:cNvSpPr/>
          <p:nvPr/>
        </p:nvSpPr>
        <p:spPr>
          <a:xfrm>
            <a:off x="3364992" y="1463040"/>
            <a:ext cx="2615184" cy="2743200"/>
          </a:xfrm>
          <a:prstGeom prst="roundRect">
            <a:avLst>
              <a:gd name="adj" fmla="val 6294"/>
            </a:avLst>
          </a:prstGeom>
          <a:solidFill>
            <a:srgbClr val="2E3B32"/>
          </a:solidFill>
          <a:ln w="12700">
            <a:solidFill>
              <a:srgbClr val="2E3B32"/>
            </a:solidFill>
            <a:prstDash val="solid"/>
          </a:ln>
        </p:spPr>
      </p:sp>
      <p:sp>
        <p:nvSpPr>
          <p:cNvPr id="7" name="Text 5"/>
          <p:cNvSpPr txBox="1"/>
          <p:nvPr/>
        </p:nvSpPr>
        <p:spPr>
          <a:xfrm>
            <a:off x="3566160" y="1645920"/>
            <a:ext cx="2286000" cy="548640"/>
          </a:xfrm>
          <a:prstGeom prst="rect">
            <a:avLst/>
          </a:prstGeom>
          <a:noFill/>
          <a:ln/>
        </p:spPr>
        <p:txBody>
          <a:bodyPr wrap="square" lIns="0" tIns="0" rIns="0" bIns="0" rtlCol="0" anchor="t"/>
          <a:lstStyle/>
          <a:p>
            <a:pPr indent="0" marL="0">
              <a:buNone/>
            </a:pPr>
            <a:r>
              <a:rPr lang="en-US" sz="2800" dirty="0">
                <a:solidFill>
                  <a:srgbClr val="FFCF3A"/>
                </a:solidFill>
                <a:latin typeface="Impact" pitchFamily="34" charset="0"/>
                <a:ea typeface="Impact" pitchFamily="34" charset="-122"/>
                <a:cs typeface="Impact" pitchFamily="34" charset="-120"/>
              </a:rPr>
              <a:t>2009 03 12</a:t>
            </a:r>
            <a:endParaRPr lang="en-US" sz="2800" dirty="0"/>
          </a:p>
        </p:txBody>
      </p:sp>
      <p:sp>
        <p:nvSpPr>
          <p:cNvPr id="8" name="Text 6"/>
          <p:cNvSpPr txBox="1"/>
          <p:nvPr/>
        </p:nvSpPr>
        <p:spPr>
          <a:xfrm>
            <a:off x="3566160" y="2286000"/>
            <a:ext cx="2240280" cy="182880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Seimas: J. Žemaitis-Vytautas – Lietuvos valstybės vadovas</a:t>
            </a:r>
            <a:endParaRPr lang="en-US" sz="1500" dirty="0"/>
          </a:p>
        </p:txBody>
      </p:sp>
      <p:sp>
        <p:nvSpPr>
          <p:cNvPr id="9" name="Shape 7"/>
          <p:cNvSpPr/>
          <p:nvPr/>
        </p:nvSpPr>
        <p:spPr>
          <a:xfrm>
            <a:off x="6181344" y="1463040"/>
            <a:ext cx="2615184" cy="2743200"/>
          </a:xfrm>
          <a:prstGeom prst="roundRect">
            <a:avLst>
              <a:gd name="adj" fmla="val 6294"/>
            </a:avLst>
          </a:prstGeom>
          <a:solidFill>
            <a:srgbClr val="2E3B32"/>
          </a:solidFill>
          <a:ln w="12700">
            <a:solidFill>
              <a:srgbClr val="2E3B32"/>
            </a:solidFill>
            <a:prstDash val="solid"/>
          </a:ln>
        </p:spPr>
      </p:sp>
      <p:sp>
        <p:nvSpPr>
          <p:cNvPr id="10" name="Text 8"/>
          <p:cNvSpPr txBox="1"/>
          <p:nvPr/>
        </p:nvSpPr>
        <p:spPr>
          <a:xfrm>
            <a:off x="6382512" y="1645920"/>
            <a:ext cx="2286000" cy="548640"/>
          </a:xfrm>
          <a:prstGeom prst="rect">
            <a:avLst/>
          </a:prstGeom>
          <a:noFill/>
          <a:ln/>
        </p:spPr>
        <p:txBody>
          <a:bodyPr wrap="square" lIns="0" tIns="0" rIns="0" bIns="0" rtlCol="0" anchor="t"/>
          <a:lstStyle/>
          <a:p>
            <a:pPr indent="0" marL="0">
              <a:buNone/>
            </a:pPr>
            <a:r>
              <a:rPr lang="en-US" sz="2800" dirty="0">
                <a:solidFill>
                  <a:srgbClr val="FFCF3A"/>
                </a:solidFill>
                <a:latin typeface="Impact" pitchFamily="34" charset="0"/>
                <a:ea typeface="Impact" pitchFamily="34" charset="-122"/>
                <a:cs typeface="Impact" pitchFamily="34" charset="-120"/>
              </a:rPr>
              <a:t>2018 10 06</a:t>
            </a:r>
            <a:endParaRPr lang="en-US" sz="2800" dirty="0"/>
          </a:p>
        </p:txBody>
      </p:sp>
      <p:sp>
        <p:nvSpPr>
          <p:cNvPr id="11" name="Text 9"/>
          <p:cNvSpPr txBox="1"/>
          <p:nvPr/>
        </p:nvSpPr>
        <p:spPr>
          <a:xfrm>
            <a:off x="6382512" y="2286000"/>
            <a:ext cx="2240280" cy="182880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A. Ramanauskas-Vanagas palaidotas valstybinėmis laidotuvėmis</a:t>
            </a:r>
            <a:endParaRPr lang="en-US" sz="1500" dirty="0"/>
          </a:p>
        </p:txBody>
      </p:sp>
      <p:sp>
        <p:nvSpPr>
          <p:cNvPr id="12" name="Shape 10"/>
          <p:cNvSpPr/>
          <p:nvPr/>
        </p:nvSpPr>
        <p:spPr>
          <a:xfrm>
            <a:off x="8997696" y="1463040"/>
            <a:ext cx="2615184" cy="2743200"/>
          </a:xfrm>
          <a:prstGeom prst="roundRect">
            <a:avLst>
              <a:gd name="adj" fmla="val 6294"/>
            </a:avLst>
          </a:prstGeom>
          <a:solidFill>
            <a:srgbClr val="FF4F3A"/>
          </a:solidFill>
          <a:ln w="12700">
            <a:solidFill>
              <a:srgbClr val="FF4F3A"/>
            </a:solidFill>
            <a:prstDash val="solid"/>
          </a:ln>
        </p:spPr>
      </p:sp>
      <p:sp>
        <p:nvSpPr>
          <p:cNvPr id="13" name="Text 11"/>
          <p:cNvSpPr txBox="1"/>
          <p:nvPr/>
        </p:nvSpPr>
        <p:spPr>
          <a:xfrm>
            <a:off x="9198864" y="1645920"/>
            <a:ext cx="2286000" cy="548640"/>
          </a:xfrm>
          <a:prstGeom prst="rect">
            <a:avLst/>
          </a:prstGeom>
          <a:noFill/>
          <a:ln/>
        </p:spPr>
        <p:txBody>
          <a:bodyPr wrap="square" lIns="0" tIns="0" rIns="0" bIns="0" rtlCol="0" anchor="t"/>
          <a:lstStyle/>
          <a:p>
            <a:pPr indent="0" marL="0">
              <a:buNone/>
            </a:pPr>
            <a:r>
              <a:rPr lang="en-US" sz="2800" dirty="0">
                <a:solidFill>
                  <a:srgbClr val="FFCF3A"/>
                </a:solidFill>
                <a:latin typeface="Impact" pitchFamily="34" charset="0"/>
                <a:ea typeface="Impact" pitchFamily="34" charset="-122"/>
                <a:cs typeface="Impact" pitchFamily="34" charset="-120"/>
              </a:rPr>
              <a:t>2023 10 21</a:t>
            </a:r>
            <a:endParaRPr lang="en-US" sz="2800" dirty="0"/>
          </a:p>
        </p:txBody>
      </p:sp>
      <p:sp>
        <p:nvSpPr>
          <p:cNvPr id="14" name="Text 12"/>
          <p:cNvSpPr txBox="1"/>
          <p:nvPr/>
        </p:nvSpPr>
        <p:spPr>
          <a:xfrm>
            <a:off x="9198864" y="2286000"/>
            <a:ext cx="2240280" cy="182880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Kazimieraitis palaidotas Antakalnio kapinėse, rastas 2022 m.</a:t>
            </a:r>
            <a:endParaRPr lang="en-US" sz="1500" dirty="0"/>
          </a:p>
        </p:txBody>
      </p:sp>
      <p:sp>
        <p:nvSpPr>
          <p:cNvPr id="15" name="Shape 13"/>
          <p:cNvSpPr/>
          <p:nvPr/>
        </p:nvSpPr>
        <p:spPr>
          <a:xfrm>
            <a:off x="548640" y="4480560"/>
            <a:ext cx="11064240" cy="1645920"/>
          </a:xfrm>
          <a:prstGeom prst="roundRect">
            <a:avLst>
              <a:gd name="adj" fmla="val 10000"/>
            </a:avLst>
          </a:prstGeom>
          <a:solidFill>
            <a:srgbClr val="FFCF3A"/>
          </a:solidFill>
          <a:ln w="12700">
            <a:solidFill>
              <a:srgbClr val="FFCF3A"/>
            </a:solidFill>
            <a:prstDash val="solid"/>
          </a:ln>
        </p:spPr>
      </p:sp>
      <p:sp>
        <p:nvSpPr>
          <p:cNvPr id="16" name="Text 14"/>
          <p:cNvSpPr txBox="1"/>
          <p:nvPr/>
        </p:nvSpPr>
        <p:spPr>
          <a:xfrm>
            <a:off x="868680" y="4480560"/>
            <a:ext cx="10424160" cy="1645920"/>
          </a:xfrm>
          <a:prstGeom prst="rect">
            <a:avLst/>
          </a:prstGeom>
          <a:noFill/>
          <a:ln/>
        </p:spPr>
        <p:txBody>
          <a:bodyPr wrap="square" lIns="0" tIns="0" rIns="0" bIns="0" rtlCol="0" anchor="ctr"/>
          <a:lstStyle/>
          <a:p>
            <a:pPr indent="0" marL="0">
              <a:buNone/>
            </a:pPr>
            <a:r>
              <a:rPr lang="en-US" sz="3000" dirty="0">
                <a:solidFill>
                  <a:srgbClr val="1A211D"/>
                </a:solidFill>
                <a:latin typeface="Impact" pitchFamily="34" charset="0"/>
                <a:ea typeface="Impact" pitchFamily="34" charset="-122"/>
                <a:cs typeface="Impact" pitchFamily="34" charset="-120"/>
              </a:rPr>
              <a:t>Kodėl valstybei svarbu po 70 metų surasti ir palaidoti savo kovotojus?</a:t>
            </a:r>
            <a:endParaRPr lang="en-US" sz="3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ATKURKITE RAKTAŽODĮ</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7</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PAPILDOMA · POROMIS ARBA NAMUOSE</a:t>
            </a:r>
            <a:endParaRPr lang="en-US" sz="1200" dirty="0"/>
          </a:p>
        </p:txBody>
      </p:sp>
      <p:sp>
        <p:nvSpPr>
          <p:cNvPr id="7" name="Shape 4"/>
          <p:cNvSpPr/>
          <p:nvPr/>
        </p:nvSpPr>
        <p:spPr>
          <a:xfrm>
            <a:off x="548640" y="2148840"/>
            <a:ext cx="621792" cy="694944"/>
          </a:xfrm>
          <a:prstGeom prst="roundRect">
            <a:avLst>
              <a:gd name="adj" fmla="val 26471"/>
            </a:avLst>
          </a:prstGeom>
          <a:solidFill>
            <a:srgbClr val="FFFFFF"/>
          </a:solidFill>
          <a:ln w="12700">
            <a:solidFill>
              <a:srgbClr val="FFFFFF"/>
            </a:solidFill>
            <a:prstDash val="solid"/>
          </a:ln>
        </p:spPr>
      </p:sp>
      <p:sp>
        <p:nvSpPr>
          <p:cNvPr id="8" name="Text 5"/>
          <p:cNvSpPr txBox="1"/>
          <p:nvPr/>
        </p:nvSpPr>
        <p:spPr>
          <a:xfrm>
            <a:off x="548640"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A</a:t>
            </a:r>
            <a:endParaRPr lang="en-US" sz="2000" dirty="0"/>
          </a:p>
        </p:txBody>
      </p:sp>
      <p:sp>
        <p:nvSpPr>
          <p:cNvPr id="9" name="Text 6"/>
          <p:cNvSpPr txBox="1"/>
          <p:nvPr/>
        </p:nvSpPr>
        <p:spPr>
          <a:xfrm>
            <a:off x="548640"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a:t>
            </a:r>
            <a:endParaRPr lang="en-US" sz="1000" dirty="0"/>
          </a:p>
        </p:txBody>
      </p:sp>
      <p:sp>
        <p:nvSpPr>
          <p:cNvPr id="10" name="Shape 7"/>
          <p:cNvSpPr/>
          <p:nvPr/>
        </p:nvSpPr>
        <p:spPr>
          <a:xfrm>
            <a:off x="1240841" y="2148840"/>
            <a:ext cx="621792" cy="694944"/>
          </a:xfrm>
          <a:prstGeom prst="roundRect">
            <a:avLst>
              <a:gd name="adj" fmla="val 26471"/>
            </a:avLst>
          </a:prstGeom>
          <a:solidFill>
            <a:srgbClr val="FFFFFF"/>
          </a:solidFill>
          <a:ln w="12700">
            <a:solidFill>
              <a:srgbClr val="FFFFFF"/>
            </a:solidFill>
            <a:prstDash val="solid"/>
          </a:ln>
        </p:spPr>
      </p:sp>
      <p:sp>
        <p:nvSpPr>
          <p:cNvPr id="11" name="Text 8"/>
          <p:cNvSpPr txBox="1"/>
          <p:nvPr/>
        </p:nvSpPr>
        <p:spPr>
          <a:xfrm>
            <a:off x="1240841"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Ą</a:t>
            </a:r>
            <a:endParaRPr lang="en-US" sz="2000" dirty="0"/>
          </a:p>
        </p:txBody>
      </p:sp>
      <p:sp>
        <p:nvSpPr>
          <p:cNvPr id="12" name="Text 9"/>
          <p:cNvSpPr txBox="1"/>
          <p:nvPr/>
        </p:nvSpPr>
        <p:spPr>
          <a:xfrm>
            <a:off x="1240841"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a:t>
            </a:r>
            <a:endParaRPr lang="en-US" sz="1000" dirty="0"/>
          </a:p>
        </p:txBody>
      </p:sp>
      <p:sp>
        <p:nvSpPr>
          <p:cNvPr id="13" name="Shape 10"/>
          <p:cNvSpPr/>
          <p:nvPr/>
        </p:nvSpPr>
        <p:spPr>
          <a:xfrm>
            <a:off x="1933042" y="2148840"/>
            <a:ext cx="621792" cy="694944"/>
          </a:xfrm>
          <a:prstGeom prst="roundRect">
            <a:avLst>
              <a:gd name="adj" fmla="val 26471"/>
            </a:avLst>
          </a:prstGeom>
          <a:solidFill>
            <a:srgbClr val="FFFFFF"/>
          </a:solidFill>
          <a:ln w="12700">
            <a:solidFill>
              <a:srgbClr val="FFFFFF"/>
            </a:solidFill>
            <a:prstDash val="solid"/>
          </a:ln>
        </p:spPr>
      </p:sp>
      <p:sp>
        <p:nvSpPr>
          <p:cNvPr id="14" name="Text 11"/>
          <p:cNvSpPr txBox="1"/>
          <p:nvPr/>
        </p:nvSpPr>
        <p:spPr>
          <a:xfrm>
            <a:off x="1933042"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B</a:t>
            </a:r>
            <a:endParaRPr lang="en-US" sz="2000" dirty="0"/>
          </a:p>
        </p:txBody>
      </p:sp>
      <p:sp>
        <p:nvSpPr>
          <p:cNvPr id="15" name="Text 12"/>
          <p:cNvSpPr txBox="1"/>
          <p:nvPr/>
        </p:nvSpPr>
        <p:spPr>
          <a:xfrm>
            <a:off x="1933042"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a:t>
            </a:r>
            <a:endParaRPr lang="en-US" sz="1000" dirty="0"/>
          </a:p>
        </p:txBody>
      </p:sp>
      <p:sp>
        <p:nvSpPr>
          <p:cNvPr id="16" name="Shape 13"/>
          <p:cNvSpPr/>
          <p:nvPr/>
        </p:nvSpPr>
        <p:spPr>
          <a:xfrm>
            <a:off x="2625242" y="2148840"/>
            <a:ext cx="621792" cy="694944"/>
          </a:xfrm>
          <a:prstGeom prst="roundRect">
            <a:avLst>
              <a:gd name="adj" fmla="val 26471"/>
            </a:avLst>
          </a:prstGeom>
          <a:solidFill>
            <a:srgbClr val="FFFFFF"/>
          </a:solidFill>
          <a:ln w="12700">
            <a:solidFill>
              <a:srgbClr val="FFFFFF"/>
            </a:solidFill>
            <a:prstDash val="solid"/>
          </a:ln>
        </p:spPr>
      </p:sp>
      <p:sp>
        <p:nvSpPr>
          <p:cNvPr id="17" name="Text 14"/>
          <p:cNvSpPr txBox="1"/>
          <p:nvPr/>
        </p:nvSpPr>
        <p:spPr>
          <a:xfrm>
            <a:off x="2625242"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C</a:t>
            </a:r>
            <a:endParaRPr lang="en-US" sz="2000" dirty="0"/>
          </a:p>
        </p:txBody>
      </p:sp>
      <p:sp>
        <p:nvSpPr>
          <p:cNvPr id="18" name="Text 15"/>
          <p:cNvSpPr txBox="1"/>
          <p:nvPr/>
        </p:nvSpPr>
        <p:spPr>
          <a:xfrm>
            <a:off x="2625242"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4</a:t>
            </a:r>
            <a:endParaRPr lang="en-US" sz="1000" dirty="0"/>
          </a:p>
        </p:txBody>
      </p:sp>
      <p:sp>
        <p:nvSpPr>
          <p:cNvPr id="19" name="Shape 16"/>
          <p:cNvSpPr/>
          <p:nvPr/>
        </p:nvSpPr>
        <p:spPr>
          <a:xfrm>
            <a:off x="3317443" y="2148840"/>
            <a:ext cx="621792" cy="694944"/>
          </a:xfrm>
          <a:prstGeom prst="roundRect">
            <a:avLst>
              <a:gd name="adj" fmla="val 26471"/>
            </a:avLst>
          </a:prstGeom>
          <a:solidFill>
            <a:srgbClr val="FFFFFF"/>
          </a:solidFill>
          <a:ln w="12700">
            <a:solidFill>
              <a:srgbClr val="FFFFFF"/>
            </a:solidFill>
            <a:prstDash val="solid"/>
          </a:ln>
        </p:spPr>
      </p:sp>
      <p:sp>
        <p:nvSpPr>
          <p:cNvPr id="20" name="Text 17"/>
          <p:cNvSpPr txBox="1"/>
          <p:nvPr/>
        </p:nvSpPr>
        <p:spPr>
          <a:xfrm>
            <a:off x="3317443"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Č</a:t>
            </a:r>
            <a:endParaRPr lang="en-US" sz="2000" dirty="0"/>
          </a:p>
        </p:txBody>
      </p:sp>
      <p:sp>
        <p:nvSpPr>
          <p:cNvPr id="21" name="Text 18"/>
          <p:cNvSpPr txBox="1"/>
          <p:nvPr/>
        </p:nvSpPr>
        <p:spPr>
          <a:xfrm>
            <a:off x="3317443"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5</a:t>
            </a:r>
            <a:endParaRPr lang="en-US" sz="1000" dirty="0"/>
          </a:p>
        </p:txBody>
      </p:sp>
      <p:sp>
        <p:nvSpPr>
          <p:cNvPr id="22" name="Shape 19"/>
          <p:cNvSpPr/>
          <p:nvPr/>
        </p:nvSpPr>
        <p:spPr>
          <a:xfrm>
            <a:off x="4009644" y="2148840"/>
            <a:ext cx="621792" cy="694944"/>
          </a:xfrm>
          <a:prstGeom prst="roundRect">
            <a:avLst>
              <a:gd name="adj" fmla="val 26471"/>
            </a:avLst>
          </a:prstGeom>
          <a:solidFill>
            <a:srgbClr val="FFFFFF"/>
          </a:solidFill>
          <a:ln w="12700">
            <a:solidFill>
              <a:srgbClr val="FFFFFF"/>
            </a:solidFill>
            <a:prstDash val="solid"/>
          </a:ln>
        </p:spPr>
      </p:sp>
      <p:sp>
        <p:nvSpPr>
          <p:cNvPr id="23" name="Text 20"/>
          <p:cNvSpPr txBox="1"/>
          <p:nvPr/>
        </p:nvSpPr>
        <p:spPr>
          <a:xfrm>
            <a:off x="4009644"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D</a:t>
            </a:r>
            <a:endParaRPr lang="en-US" sz="2000" dirty="0"/>
          </a:p>
        </p:txBody>
      </p:sp>
      <p:sp>
        <p:nvSpPr>
          <p:cNvPr id="24" name="Text 21"/>
          <p:cNvSpPr txBox="1"/>
          <p:nvPr/>
        </p:nvSpPr>
        <p:spPr>
          <a:xfrm>
            <a:off x="4009644"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6</a:t>
            </a:r>
            <a:endParaRPr lang="en-US" sz="1000" dirty="0"/>
          </a:p>
        </p:txBody>
      </p:sp>
      <p:sp>
        <p:nvSpPr>
          <p:cNvPr id="25" name="Shape 22"/>
          <p:cNvSpPr/>
          <p:nvPr/>
        </p:nvSpPr>
        <p:spPr>
          <a:xfrm>
            <a:off x="4701845" y="2148840"/>
            <a:ext cx="621792" cy="694944"/>
          </a:xfrm>
          <a:prstGeom prst="roundRect">
            <a:avLst>
              <a:gd name="adj" fmla="val 26471"/>
            </a:avLst>
          </a:prstGeom>
          <a:solidFill>
            <a:srgbClr val="FFFFFF"/>
          </a:solidFill>
          <a:ln w="12700">
            <a:solidFill>
              <a:srgbClr val="FFFFFF"/>
            </a:solidFill>
            <a:prstDash val="solid"/>
          </a:ln>
        </p:spPr>
      </p:sp>
      <p:sp>
        <p:nvSpPr>
          <p:cNvPr id="26" name="Text 23"/>
          <p:cNvSpPr txBox="1"/>
          <p:nvPr/>
        </p:nvSpPr>
        <p:spPr>
          <a:xfrm>
            <a:off x="4701845"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E</a:t>
            </a:r>
            <a:endParaRPr lang="en-US" sz="2000" dirty="0"/>
          </a:p>
        </p:txBody>
      </p:sp>
      <p:sp>
        <p:nvSpPr>
          <p:cNvPr id="27" name="Text 24"/>
          <p:cNvSpPr txBox="1"/>
          <p:nvPr/>
        </p:nvSpPr>
        <p:spPr>
          <a:xfrm>
            <a:off x="4701845"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7</a:t>
            </a:r>
            <a:endParaRPr lang="en-US" sz="1000" dirty="0"/>
          </a:p>
        </p:txBody>
      </p:sp>
      <p:sp>
        <p:nvSpPr>
          <p:cNvPr id="28" name="Shape 25"/>
          <p:cNvSpPr/>
          <p:nvPr/>
        </p:nvSpPr>
        <p:spPr>
          <a:xfrm>
            <a:off x="5394046" y="2148840"/>
            <a:ext cx="621792" cy="694944"/>
          </a:xfrm>
          <a:prstGeom prst="roundRect">
            <a:avLst>
              <a:gd name="adj" fmla="val 26471"/>
            </a:avLst>
          </a:prstGeom>
          <a:solidFill>
            <a:srgbClr val="FFFFFF"/>
          </a:solidFill>
          <a:ln w="12700">
            <a:solidFill>
              <a:srgbClr val="FFFFFF"/>
            </a:solidFill>
            <a:prstDash val="solid"/>
          </a:ln>
        </p:spPr>
      </p:sp>
      <p:sp>
        <p:nvSpPr>
          <p:cNvPr id="29" name="Text 26"/>
          <p:cNvSpPr txBox="1"/>
          <p:nvPr/>
        </p:nvSpPr>
        <p:spPr>
          <a:xfrm>
            <a:off x="5394046"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Ę</a:t>
            </a:r>
            <a:endParaRPr lang="en-US" sz="2000" dirty="0"/>
          </a:p>
        </p:txBody>
      </p:sp>
      <p:sp>
        <p:nvSpPr>
          <p:cNvPr id="30" name="Text 27"/>
          <p:cNvSpPr txBox="1"/>
          <p:nvPr/>
        </p:nvSpPr>
        <p:spPr>
          <a:xfrm>
            <a:off x="5394046"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8</a:t>
            </a:r>
            <a:endParaRPr lang="en-US" sz="1000" dirty="0"/>
          </a:p>
        </p:txBody>
      </p:sp>
      <p:sp>
        <p:nvSpPr>
          <p:cNvPr id="31" name="Shape 28"/>
          <p:cNvSpPr/>
          <p:nvPr/>
        </p:nvSpPr>
        <p:spPr>
          <a:xfrm>
            <a:off x="6086246" y="2148840"/>
            <a:ext cx="621792" cy="694944"/>
          </a:xfrm>
          <a:prstGeom prst="roundRect">
            <a:avLst>
              <a:gd name="adj" fmla="val 26471"/>
            </a:avLst>
          </a:prstGeom>
          <a:solidFill>
            <a:srgbClr val="FFFFFF"/>
          </a:solidFill>
          <a:ln w="12700">
            <a:solidFill>
              <a:srgbClr val="FFFFFF"/>
            </a:solidFill>
            <a:prstDash val="solid"/>
          </a:ln>
        </p:spPr>
      </p:sp>
      <p:sp>
        <p:nvSpPr>
          <p:cNvPr id="32" name="Text 29"/>
          <p:cNvSpPr txBox="1"/>
          <p:nvPr/>
        </p:nvSpPr>
        <p:spPr>
          <a:xfrm>
            <a:off x="6086246"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Ė</a:t>
            </a:r>
            <a:endParaRPr lang="en-US" sz="2000" dirty="0"/>
          </a:p>
        </p:txBody>
      </p:sp>
      <p:sp>
        <p:nvSpPr>
          <p:cNvPr id="33" name="Text 30"/>
          <p:cNvSpPr txBox="1"/>
          <p:nvPr/>
        </p:nvSpPr>
        <p:spPr>
          <a:xfrm>
            <a:off x="6086246"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9</a:t>
            </a:r>
            <a:endParaRPr lang="en-US" sz="1000" dirty="0"/>
          </a:p>
        </p:txBody>
      </p:sp>
      <p:sp>
        <p:nvSpPr>
          <p:cNvPr id="34" name="Shape 31"/>
          <p:cNvSpPr/>
          <p:nvPr/>
        </p:nvSpPr>
        <p:spPr>
          <a:xfrm>
            <a:off x="6778447" y="2148840"/>
            <a:ext cx="621792" cy="694944"/>
          </a:xfrm>
          <a:prstGeom prst="roundRect">
            <a:avLst>
              <a:gd name="adj" fmla="val 26471"/>
            </a:avLst>
          </a:prstGeom>
          <a:solidFill>
            <a:srgbClr val="FFFFFF"/>
          </a:solidFill>
          <a:ln w="12700">
            <a:solidFill>
              <a:srgbClr val="FFFFFF"/>
            </a:solidFill>
            <a:prstDash val="solid"/>
          </a:ln>
        </p:spPr>
      </p:sp>
      <p:sp>
        <p:nvSpPr>
          <p:cNvPr id="35" name="Text 32"/>
          <p:cNvSpPr txBox="1"/>
          <p:nvPr/>
        </p:nvSpPr>
        <p:spPr>
          <a:xfrm>
            <a:off x="6778447"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F</a:t>
            </a:r>
            <a:endParaRPr lang="en-US" sz="2000" dirty="0"/>
          </a:p>
        </p:txBody>
      </p:sp>
      <p:sp>
        <p:nvSpPr>
          <p:cNvPr id="36" name="Text 33"/>
          <p:cNvSpPr txBox="1"/>
          <p:nvPr/>
        </p:nvSpPr>
        <p:spPr>
          <a:xfrm>
            <a:off x="6778447"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10</a:t>
            </a:r>
            <a:endParaRPr lang="en-US" sz="1000" dirty="0"/>
          </a:p>
        </p:txBody>
      </p:sp>
      <p:sp>
        <p:nvSpPr>
          <p:cNvPr id="37" name="Shape 34"/>
          <p:cNvSpPr/>
          <p:nvPr/>
        </p:nvSpPr>
        <p:spPr>
          <a:xfrm>
            <a:off x="7470648" y="2148840"/>
            <a:ext cx="621792" cy="694944"/>
          </a:xfrm>
          <a:prstGeom prst="roundRect">
            <a:avLst>
              <a:gd name="adj" fmla="val 26471"/>
            </a:avLst>
          </a:prstGeom>
          <a:solidFill>
            <a:srgbClr val="FFFFFF"/>
          </a:solidFill>
          <a:ln w="12700">
            <a:solidFill>
              <a:srgbClr val="FFFFFF"/>
            </a:solidFill>
            <a:prstDash val="solid"/>
          </a:ln>
        </p:spPr>
      </p:sp>
      <p:sp>
        <p:nvSpPr>
          <p:cNvPr id="38" name="Text 35"/>
          <p:cNvSpPr txBox="1"/>
          <p:nvPr/>
        </p:nvSpPr>
        <p:spPr>
          <a:xfrm>
            <a:off x="7470648"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G</a:t>
            </a:r>
            <a:endParaRPr lang="en-US" sz="2000" dirty="0"/>
          </a:p>
        </p:txBody>
      </p:sp>
      <p:sp>
        <p:nvSpPr>
          <p:cNvPr id="39" name="Text 36"/>
          <p:cNvSpPr txBox="1"/>
          <p:nvPr/>
        </p:nvSpPr>
        <p:spPr>
          <a:xfrm>
            <a:off x="7470648"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11</a:t>
            </a:r>
            <a:endParaRPr lang="en-US" sz="1000" dirty="0"/>
          </a:p>
        </p:txBody>
      </p:sp>
      <p:sp>
        <p:nvSpPr>
          <p:cNvPr id="40" name="Shape 37"/>
          <p:cNvSpPr/>
          <p:nvPr/>
        </p:nvSpPr>
        <p:spPr>
          <a:xfrm>
            <a:off x="8162849" y="2148840"/>
            <a:ext cx="621792" cy="694944"/>
          </a:xfrm>
          <a:prstGeom prst="roundRect">
            <a:avLst>
              <a:gd name="adj" fmla="val 26471"/>
            </a:avLst>
          </a:prstGeom>
          <a:solidFill>
            <a:srgbClr val="FFFFFF"/>
          </a:solidFill>
          <a:ln w="12700">
            <a:solidFill>
              <a:srgbClr val="FFFFFF"/>
            </a:solidFill>
            <a:prstDash val="solid"/>
          </a:ln>
        </p:spPr>
      </p:sp>
      <p:sp>
        <p:nvSpPr>
          <p:cNvPr id="41" name="Text 38"/>
          <p:cNvSpPr txBox="1"/>
          <p:nvPr/>
        </p:nvSpPr>
        <p:spPr>
          <a:xfrm>
            <a:off x="8162849"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H</a:t>
            </a:r>
            <a:endParaRPr lang="en-US" sz="2000" dirty="0"/>
          </a:p>
        </p:txBody>
      </p:sp>
      <p:sp>
        <p:nvSpPr>
          <p:cNvPr id="42" name="Text 39"/>
          <p:cNvSpPr txBox="1"/>
          <p:nvPr/>
        </p:nvSpPr>
        <p:spPr>
          <a:xfrm>
            <a:off x="8162849"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12</a:t>
            </a:r>
            <a:endParaRPr lang="en-US" sz="1000" dirty="0"/>
          </a:p>
        </p:txBody>
      </p:sp>
      <p:sp>
        <p:nvSpPr>
          <p:cNvPr id="43" name="Shape 40"/>
          <p:cNvSpPr/>
          <p:nvPr/>
        </p:nvSpPr>
        <p:spPr>
          <a:xfrm>
            <a:off x="8855050" y="2148840"/>
            <a:ext cx="621792" cy="694944"/>
          </a:xfrm>
          <a:prstGeom prst="roundRect">
            <a:avLst>
              <a:gd name="adj" fmla="val 26471"/>
            </a:avLst>
          </a:prstGeom>
          <a:solidFill>
            <a:srgbClr val="FFFFFF"/>
          </a:solidFill>
          <a:ln w="12700">
            <a:solidFill>
              <a:srgbClr val="FFFFFF"/>
            </a:solidFill>
            <a:prstDash val="solid"/>
          </a:ln>
        </p:spPr>
      </p:sp>
      <p:sp>
        <p:nvSpPr>
          <p:cNvPr id="44" name="Text 41"/>
          <p:cNvSpPr txBox="1"/>
          <p:nvPr/>
        </p:nvSpPr>
        <p:spPr>
          <a:xfrm>
            <a:off x="8855050"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I</a:t>
            </a:r>
            <a:endParaRPr lang="en-US" sz="2000" dirty="0"/>
          </a:p>
        </p:txBody>
      </p:sp>
      <p:sp>
        <p:nvSpPr>
          <p:cNvPr id="45" name="Text 42"/>
          <p:cNvSpPr txBox="1"/>
          <p:nvPr/>
        </p:nvSpPr>
        <p:spPr>
          <a:xfrm>
            <a:off x="8855050"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13</a:t>
            </a:r>
            <a:endParaRPr lang="en-US" sz="1000" dirty="0"/>
          </a:p>
        </p:txBody>
      </p:sp>
      <p:sp>
        <p:nvSpPr>
          <p:cNvPr id="46" name="Shape 43"/>
          <p:cNvSpPr/>
          <p:nvPr/>
        </p:nvSpPr>
        <p:spPr>
          <a:xfrm>
            <a:off x="9547250" y="2148840"/>
            <a:ext cx="621792" cy="694944"/>
          </a:xfrm>
          <a:prstGeom prst="roundRect">
            <a:avLst>
              <a:gd name="adj" fmla="val 26471"/>
            </a:avLst>
          </a:prstGeom>
          <a:solidFill>
            <a:srgbClr val="FFFFFF"/>
          </a:solidFill>
          <a:ln w="12700">
            <a:solidFill>
              <a:srgbClr val="FFFFFF"/>
            </a:solidFill>
            <a:prstDash val="solid"/>
          </a:ln>
        </p:spPr>
      </p:sp>
      <p:sp>
        <p:nvSpPr>
          <p:cNvPr id="47" name="Text 44"/>
          <p:cNvSpPr txBox="1"/>
          <p:nvPr/>
        </p:nvSpPr>
        <p:spPr>
          <a:xfrm>
            <a:off x="9547250"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Į</a:t>
            </a:r>
            <a:endParaRPr lang="en-US" sz="2000" dirty="0"/>
          </a:p>
        </p:txBody>
      </p:sp>
      <p:sp>
        <p:nvSpPr>
          <p:cNvPr id="48" name="Text 45"/>
          <p:cNvSpPr txBox="1"/>
          <p:nvPr/>
        </p:nvSpPr>
        <p:spPr>
          <a:xfrm>
            <a:off x="9547250"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14</a:t>
            </a:r>
            <a:endParaRPr lang="en-US" sz="1000" dirty="0"/>
          </a:p>
        </p:txBody>
      </p:sp>
      <p:sp>
        <p:nvSpPr>
          <p:cNvPr id="49" name="Shape 46"/>
          <p:cNvSpPr/>
          <p:nvPr/>
        </p:nvSpPr>
        <p:spPr>
          <a:xfrm>
            <a:off x="10239451" y="2148840"/>
            <a:ext cx="621792" cy="694944"/>
          </a:xfrm>
          <a:prstGeom prst="roundRect">
            <a:avLst>
              <a:gd name="adj" fmla="val 26471"/>
            </a:avLst>
          </a:prstGeom>
          <a:solidFill>
            <a:srgbClr val="FFFFFF"/>
          </a:solidFill>
          <a:ln w="12700">
            <a:solidFill>
              <a:srgbClr val="FFFFFF"/>
            </a:solidFill>
            <a:prstDash val="solid"/>
          </a:ln>
        </p:spPr>
      </p:sp>
      <p:sp>
        <p:nvSpPr>
          <p:cNvPr id="50" name="Text 47"/>
          <p:cNvSpPr txBox="1"/>
          <p:nvPr/>
        </p:nvSpPr>
        <p:spPr>
          <a:xfrm>
            <a:off x="10239451"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Y</a:t>
            </a:r>
            <a:endParaRPr lang="en-US" sz="2000" dirty="0"/>
          </a:p>
        </p:txBody>
      </p:sp>
      <p:sp>
        <p:nvSpPr>
          <p:cNvPr id="51" name="Text 48"/>
          <p:cNvSpPr txBox="1"/>
          <p:nvPr/>
        </p:nvSpPr>
        <p:spPr>
          <a:xfrm>
            <a:off x="10239451"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15</a:t>
            </a:r>
            <a:endParaRPr lang="en-US" sz="1000" dirty="0"/>
          </a:p>
        </p:txBody>
      </p:sp>
      <p:sp>
        <p:nvSpPr>
          <p:cNvPr id="52" name="Shape 49"/>
          <p:cNvSpPr/>
          <p:nvPr/>
        </p:nvSpPr>
        <p:spPr>
          <a:xfrm>
            <a:off x="10931652" y="2148840"/>
            <a:ext cx="621792" cy="694944"/>
          </a:xfrm>
          <a:prstGeom prst="roundRect">
            <a:avLst>
              <a:gd name="adj" fmla="val 26471"/>
            </a:avLst>
          </a:prstGeom>
          <a:solidFill>
            <a:srgbClr val="FFFFFF"/>
          </a:solidFill>
          <a:ln w="12700">
            <a:solidFill>
              <a:srgbClr val="FFFFFF"/>
            </a:solidFill>
            <a:prstDash val="solid"/>
          </a:ln>
        </p:spPr>
      </p:sp>
      <p:sp>
        <p:nvSpPr>
          <p:cNvPr id="53" name="Text 50"/>
          <p:cNvSpPr txBox="1"/>
          <p:nvPr/>
        </p:nvSpPr>
        <p:spPr>
          <a:xfrm>
            <a:off x="10931652"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J</a:t>
            </a:r>
            <a:endParaRPr lang="en-US" sz="2000" dirty="0"/>
          </a:p>
        </p:txBody>
      </p:sp>
      <p:sp>
        <p:nvSpPr>
          <p:cNvPr id="54" name="Text 51"/>
          <p:cNvSpPr txBox="1"/>
          <p:nvPr/>
        </p:nvSpPr>
        <p:spPr>
          <a:xfrm>
            <a:off x="10931652"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16</a:t>
            </a:r>
            <a:endParaRPr lang="en-US" sz="1000" dirty="0"/>
          </a:p>
        </p:txBody>
      </p:sp>
      <p:sp>
        <p:nvSpPr>
          <p:cNvPr id="55" name="Shape 52"/>
          <p:cNvSpPr/>
          <p:nvPr/>
        </p:nvSpPr>
        <p:spPr>
          <a:xfrm>
            <a:off x="548640" y="2935224"/>
            <a:ext cx="621792" cy="694944"/>
          </a:xfrm>
          <a:prstGeom prst="roundRect">
            <a:avLst>
              <a:gd name="adj" fmla="val 26471"/>
            </a:avLst>
          </a:prstGeom>
          <a:solidFill>
            <a:srgbClr val="FFFFFF"/>
          </a:solidFill>
          <a:ln w="12700">
            <a:solidFill>
              <a:srgbClr val="FFFFFF"/>
            </a:solidFill>
            <a:prstDash val="solid"/>
          </a:ln>
        </p:spPr>
      </p:sp>
      <p:sp>
        <p:nvSpPr>
          <p:cNvPr id="56" name="Text 53"/>
          <p:cNvSpPr txBox="1"/>
          <p:nvPr/>
        </p:nvSpPr>
        <p:spPr>
          <a:xfrm>
            <a:off x="548640"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K</a:t>
            </a:r>
            <a:endParaRPr lang="en-US" sz="2000" dirty="0"/>
          </a:p>
        </p:txBody>
      </p:sp>
      <p:sp>
        <p:nvSpPr>
          <p:cNvPr id="57" name="Text 54"/>
          <p:cNvSpPr txBox="1"/>
          <p:nvPr/>
        </p:nvSpPr>
        <p:spPr>
          <a:xfrm>
            <a:off x="548640"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17</a:t>
            </a:r>
            <a:endParaRPr lang="en-US" sz="1000" dirty="0"/>
          </a:p>
        </p:txBody>
      </p:sp>
      <p:sp>
        <p:nvSpPr>
          <p:cNvPr id="58" name="Shape 55"/>
          <p:cNvSpPr/>
          <p:nvPr/>
        </p:nvSpPr>
        <p:spPr>
          <a:xfrm>
            <a:off x="1240841" y="2935224"/>
            <a:ext cx="621792" cy="694944"/>
          </a:xfrm>
          <a:prstGeom prst="roundRect">
            <a:avLst>
              <a:gd name="adj" fmla="val 26471"/>
            </a:avLst>
          </a:prstGeom>
          <a:solidFill>
            <a:srgbClr val="FFFFFF"/>
          </a:solidFill>
          <a:ln w="12700">
            <a:solidFill>
              <a:srgbClr val="FFFFFF"/>
            </a:solidFill>
            <a:prstDash val="solid"/>
          </a:ln>
        </p:spPr>
      </p:sp>
      <p:sp>
        <p:nvSpPr>
          <p:cNvPr id="59" name="Text 56"/>
          <p:cNvSpPr txBox="1"/>
          <p:nvPr/>
        </p:nvSpPr>
        <p:spPr>
          <a:xfrm>
            <a:off x="1240841"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L</a:t>
            </a:r>
            <a:endParaRPr lang="en-US" sz="2000" dirty="0"/>
          </a:p>
        </p:txBody>
      </p:sp>
      <p:sp>
        <p:nvSpPr>
          <p:cNvPr id="60" name="Text 57"/>
          <p:cNvSpPr txBox="1"/>
          <p:nvPr/>
        </p:nvSpPr>
        <p:spPr>
          <a:xfrm>
            <a:off x="1240841"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18</a:t>
            </a:r>
            <a:endParaRPr lang="en-US" sz="1000" dirty="0"/>
          </a:p>
        </p:txBody>
      </p:sp>
      <p:sp>
        <p:nvSpPr>
          <p:cNvPr id="61" name="Shape 58"/>
          <p:cNvSpPr/>
          <p:nvPr/>
        </p:nvSpPr>
        <p:spPr>
          <a:xfrm>
            <a:off x="1933042" y="2935224"/>
            <a:ext cx="621792" cy="694944"/>
          </a:xfrm>
          <a:prstGeom prst="roundRect">
            <a:avLst>
              <a:gd name="adj" fmla="val 26471"/>
            </a:avLst>
          </a:prstGeom>
          <a:solidFill>
            <a:srgbClr val="FFFFFF"/>
          </a:solidFill>
          <a:ln w="12700">
            <a:solidFill>
              <a:srgbClr val="FFFFFF"/>
            </a:solidFill>
            <a:prstDash val="solid"/>
          </a:ln>
        </p:spPr>
      </p:sp>
      <p:sp>
        <p:nvSpPr>
          <p:cNvPr id="62" name="Text 59"/>
          <p:cNvSpPr txBox="1"/>
          <p:nvPr/>
        </p:nvSpPr>
        <p:spPr>
          <a:xfrm>
            <a:off x="1933042"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M</a:t>
            </a:r>
            <a:endParaRPr lang="en-US" sz="2000" dirty="0"/>
          </a:p>
        </p:txBody>
      </p:sp>
      <p:sp>
        <p:nvSpPr>
          <p:cNvPr id="63" name="Text 60"/>
          <p:cNvSpPr txBox="1"/>
          <p:nvPr/>
        </p:nvSpPr>
        <p:spPr>
          <a:xfrm>
            <a:off x="1933042"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19</a:t>
            </a:r>
            <a:endParaRPr lang="en-US" sz="1000" dirty="0"/>
          </a:p>
        </p:txBody>
      </p:sp>
      <p:sp>
        <p:nvSpPr>
          <p:cNvPr id="64" name="Shape 61"/>
          <p:cNvSpPr/>
          <p:nvPr/>
        </p:nvSpPr>
        <p:spPr>
          <a:xfrm>
            <a:off x="2625242" y="2935224"/>
            <a:ext cx="621792" cy="694944"/>
          </a:xfrm>
          <a:prstGeom prst="roundRect">
            <a:avLst>
              <a:gd name="adj" fmla="val 26471"/>
            </a:avLst>
          </a:prstGeom>
          <a:solidFill>
            <a:srgbClr val="FFFFFF"/>
          </a:solidFill>
          <a:ln w="12700">
            <a:solidFill>
              <a:srgbClr val="FFFFFF"/>
            </a:solidFill>
            <a:prstDash val="solid"/>
          </a:ln>
        </p:spPr>
      </p:sp>
      <p:sp>
        <p:nvSpPr>
          <p:cNvPr id="65" name="Text 62"/>
          <p:cNvSpPr txBox="1"/>
          <p:nvPr/>
        </p:nvSpPr>
        <p:spPr>
          <a:xfrm>
            <a:off x="2625242"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N</a:t>
            </a:r>
            <a:endParaRPr lang="en-US" sz="2000" dirty="0"/>
          </a:p>
        </p:txBody>
      </p:sp>
      <p:sp>
        <p:nvSpPr>
          <p:cNvPr id="66" name="Text 63"/>
          <p:cNvSpPr txBox="1"/>
          <p:nvPr/>
        </p:nvSpPr>
        <p:spPr>
          <a:xfrm>
            <a:off x="2625242"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20</a:t>
            </a:r>
            <a:endParaRPr lang="en-US" sz="1000" dirty="0"/>
          </a:p>
        </p:txBody>
      </p:sp>
      <p:sp>
        <p:nvSpPr>
          <p:cNvPr id="67" name="Shape 64"/>
          <p:cNvSpPr/>
          <p:nvPr/>
        </p:nvSpPr>
        <p:spPr>
          <a:xfrm>
            <a:off x="3317443" y="2935224"/>
            <a:ext cx="621792" cy="694944"/>
          </a:xfrm>
          <a:prstGeom prst="roundRect">
            <a:avLst>
              <a:gd name="adj" fmla="val 26471"/>
            </a:avLst>
          </a:prstGeom>
          <a:solidFill>
            <a:srgbClr val="FFFFFF"/>
          </a:solidFill>
          <a:ln w="12700">
            <a:solidFill>
              <a:srgbClr val="FFFFFF"/>
            </a:solidFill>
            <a:prstDash val="solid"/>
          </a:ln>
        </p:spPr>
      </p:sp>
      <p:sp>
        <p:nvSpPr>
          <p:cNvPr id="68" name="Text 65"/>
          <p:cNvSpPr txBox="1"/>
          <p:nvPr/>
        </p:nvSpPr>
        <p:spPr>
          <a:xfrm>
            <a:off x="3317443"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O</a:t>
            </a:r>
            <a:endParaRPr lang="en-US" sz="2000" dirty="0"/>
          </a:p>
        </p:txBody>
      </p:sp>
      <p:sp>
        <p:nvSpPr>
          <p:cNvPr id="69" name="Text 66"/>
          <p:cNvSpPr txBox="1"/>
          <p:nvPr/>
        </p:nvSpPr>
        <p:spPr>
          <a:xfrm>
            <a:off x="3317443"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21</a:t>
            </a:r>
            <a:endParaRPr lang="en-US" sz="1000" dirty="0"/>
          </a:p>
        </p:txBody>
      </p:sp>
      <p:sp>
        <p:nvSpPr>
          <p:cNvPr id="70" name="Shape 67"/>
          <p:cNvSpPr/>
          <p:nvPr/>
        </p:nvSpPr>
        <p:spPr>
          <a:xfrm>
            <a:off x="4009644" y="2935224"/>
            <a:ext cx="621792" cy="694944"/>
          </a:xfrm>
          <a:prstGeom prst="roundRect">
            <a:avLst>
              <a:gd name="adj" fmla="val 26471"/>
            </a:avLst>
          </a:prstGeom>
          <a:solidFill>
            <a:srgbClr val="FFFFFF"/>
          </a:solidFill>
          <a:ln w="12700">
            <a:solidFill>
              <a:srgbClr val="FFFFFF"/>
            </a:solidFill>
            <a:prstDash val="solid"/>
          </a:ln>
        </p:spPr>
      </p:sp>
      <p:sp>
        <p:nvSpPr>
          <p:cNvPr id="71" name="Text 68"/>
          <p:cNvSpPr txBox="1"/>
          <p:nvPr/>
        </p:nvSpPr>
        <p:spPr>
          <a:xfrm>
            <a:off x="4009644"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P</a:t>
            </a:r>
            <a:endParaRPr lang="en-US" sz="2000" dirty="0"/>
          </a:p>
        </p:txBody>
      </p:sp>
      <p:sp>
        <p:nvSpPr>
          <p:cNvPr id="72" name="Text 69"/>
          <p:cNvSpPr txBox="1"/>
          <p:nvPr/>
        </p:nvSpPr>
        <p:spPr>
          <a:xfrm>
            <a:off x="4009644"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22</a:t>
            </a:r>
            <a:endParaRPr lang="en-US" sz="1000" dirty="0"/>
          </a:p>
        </p:txBody>
      </p:sp>
      <p:sp>
        <p:nvSpPr>
          <p:cNvPr id="73" name="Shape 70"/>
          <p:cNvSpPr/>
          <p:nvPr/>
        </p:nvSpPr>
        <p:spPr>
          <a:xfrm>
            <a:off x="4701845" y="2935224"/>
            <a:ext cx="621792" cy="694944"/>
          </a:xfrm>
          <a:prstGeom prst="roundRect">
            <a:avLst>
              <a:gd name="adj" fmla="val 26471"/>
            </a:avLst>
          </a:prstGeom>
          <a:solidFill>
            <a:srgbClr val="FFFFFF"/>
          </a:solidFill>
          <a:ln w="12700">
            <a:solidFill>
              <a:srgbClr val="FFFFFF"/>
            </a:solidFill>
            <a:prstDash val="solid"/>
          </a:ln>
        </p:spPr>
      </p:sp>
      <p:sp>
        <p:nvSpPr>
          <p:cNvPr id="74" name="Text 71"/>
          <p:cNvSpPr txBox="1"/>
          <p:nvPr/>
        </p:nvSpPr>
        <p:spPr>
          <a:xfrm>
            <a:off x="4701845"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R</a:t>
            </a:r>
            <a:endParaRPr lang="en-US" sz="2000" dirty="0"/>
          </a:p>
        </p:txBody>
      </p:sp>
      <p:sp>
        <p:nvSpPr>
          <p:cNvPr id="75" name="Text 72"/>
          <p:cNvSpPr txBox="1"/>
          <p:nvPr/>
        </p:nvSpPr>
        <p:spPr>
          <a:xfrm>
            <a:off x="4701845"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23</a:t>
            </a:r>
            <a:endParaRPr lang="en-US" sz="1000" dirty="0"/>
          </a:p>
        </p:txBody>
      </p:sp>
      <p:sp>
        <p:nvSpPr>
          <p:cNvPr id="76" name="Shape 73"/>
          <p:cNvSpPr/>
          <p:nvPr/>
        </p:nvSpPr>
        <p:spPr>
          <a:xfrm>
            <a:off x="5394046" y="2935224"/>
            <a:ext cx="621792" cy="694944"/>
          </a:xfrm>
          <a:prstGeom prst="roundRect">
            <a:avLst>
              <a:gd name="adj" fmla="val 26471"/>
            </a:avLst>
          </a:prstGeom>
          <a:solidFill>
            <a:srgbClr val="FFFFFF"/>
          </a:solidFill>
          <a:ln w="12700">
            <a:solidFill>
              <a:srgbClr val="FFFFFF"/>
            </a:solidFill>
            <a:prstDash val="solid"/>
          </a:ln>
        </p:spPr>
      </p:sp>
      <p:sp>
        <p:nvSpPr>
          <p:cNvPr id="77" name="Text 74"/>
          <p:cNvSpPr txBox="1"/>
          <p:nvPr/>
        </p:nvSpPr>
        <p:spPr>
          <a:xfrm>
            <a:off x="5394046"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S</a:t>
            </a:r>
            <a:endParaRPr lang="en-US" sz="2000" dirty="0"/>
          </a:p>
        </p:txBody>
      </p:sp>
      <p:sp>
        <p:nvSpPr>
          <p:cNvPr id="78" name="Text 75"/>
          <p:cNvSpPr txBox="1"/>
          <p:nvPr/>
        </p:nvSpPr>
        <p:spPr>
          <a:xfrm>
            <a:off x="5394046"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24</a:t>
            </a:r>
            <a:endParaRPr lang="en-US" sz="1000" dirty="0"/>
          </a:p>
        </p:txBody>
      </p:sp>
      <p:sp>
        <p:nvSpPr>
          <p:cNvPr id="79" name="Shape 76"/>
          <p:cNvSpPr/>
          <p:nvPr/>
        </p:nvSpPr>
        <p:spPr>
          <a:xfrm>
            <a:off x="6086246" y="2935224"/>
            <a:ext cx="621792" cy="694944"/>
          </a:xfrm>
          <a:prstGeom prst="roundRect">
            <a:avLst>
              <a:gd name="adj" fmla="val 26471"/>
            </a:avLst>
          </a:prstGeom>
          <a:solidFill>
            <a:srgbClr val="FFFFFF"/>
          </a:solidFill>
          <a:ln w="12700">
            <a:solidFill>
              <a:srgbClr val="FFFFFF"/>
            </a:solidFill>
            <a:prstDash val="solid"/>
          </a:ln>
        </p:spPr>
      </p:sp>
      <p:sp>
        <p:nvSpPr>
          <p:cNvPr id="80" name="Text 77"/>
          <p:cNvSpPr txBox="1"/>
          <p:nvPr/>
        </p:nvSpPr>
        <p:spPr>
          <a:xfrm>
            <a:off x="6086246"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Š</a:t>
            </a:r>
            <a:endParaRPr lang="en-US" sz="2000" dirty="0"/>
          </a:p>
        </p:txBody>
      </p:sp>
      <p:sp>
        <p:nvSpPr>
          <p:cNvPr id="81" name="Text 78"/>
          <p:cNvSpPr txBox="1"/>
          <p:nvPr/>
        </p:nvSpPr>
        <p:spPr>
          <a:xfrm>
            <a:off x="6086246"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25</a:t>
            </a:r>
            <a:endParaRPr lang="en-US" sz="1000" dirty="0"/>
          </a:p>
        </p:txBody>
      </p:sp>
      <p:sp>
        <p:nvSpPr>
          <p:cNvPr id="82" name="Shape 79"/>
          <p:cNvSpPr/>
          <p:nvPr/>
        </p:nvSpPr>
        <p:spPr>
          <a:xfrm>
            <a:off x="6778447" y="2935224"/>
            <a:ext cx="621792" cy="694944"/>
          </a:xfrm>
          <a:prstGeom prst="roundRect">
            <a:avLst>
              <a:gd name="adj" fmla="val 26471"/>
            </a:avLst>
          </a:prstGeom>
          <a:solidFill>
            <a:srgbClr val="FFFFFF"/>
          </a:solidFill>
          <a:ln w="12700">
            <a:solidFill>
              <a:srgbClr val="FFFFFF"/>
            </a:solidFill>
            <a:prstDash val="solid"/>
          </a:ln>
        </p:spPr>
      </p:sp>
      <p:sp>
        <p:nvSpPr>
          <p:cNvPr id="83" name="Text 80"/>
          <p:cNvSpPr txBox="1"/>
          <p:nvPr/>
        </p:nvSpPr>
        <p:spPr>
          <a:xfrm>
            <a:off x="6778447"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T</a:t>
            </a:r>
            <a:endParaRPr lang="en-US" sz="2000" dirty="0"/>
          </a:p>
        </p:txBody>
      </p:sp>
      <p:sp>
        <p:nvSpPr>
          <p:cNvPr id="84" name="Text 81"/>
          <p:cNvSpPr txBox="1"/>
          <p:nvPr/>
        </p:nvSpPr>
        <p:spPr>
          <a:xfrm>
            <a:off x="6778447"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26</a:t>
            </a:r>
            <a:endParaRPr lang="en-US" sz="1000" dirty="0"/>
          </a:p>
        </p:txBody>
      </p:sp>
      <p:sp>
        <p:nvSpPr>
          <p:cNvPr id="85" name="Shape 82"/>
          <p:cNvSpPr/>
          <p:nvPr/>
        </p:nvSpPr>
        <p:spPr>
          <a:xfrm>
            <a:off x="7470648" y="2935224"/>
            <a:ext cx="621792" cy="694944"/>
          </a:xfrm>
          <a:prstGeom prst="roundRect">
            <a:avLst>
              <a:gd name="adj" fmla="val 26471"/>
            </a:avLst>
          </a:prstGeom>
          <a:solidFill>
            <a:srgbClr val="FFFFFF"/>
          </a:solidFill>
          <a:ln w="12700">
            <a:solidFill>
              <a:srgbClr val="FFFFFF"/>
            </a:solidFill>
            <a:prstDash val="solid"/>
          </a:ln>
        </p:spPr>
      </p:sp>
      <p:sp>
        <p:nvSpPr>
          <p:cNvPr id="86" name="Text 83"/>
          <p:cNvSpPr txBox="1"/>
          <p:nvPr/>
        </p:nvSpPr>
        <p:spPr>
          <a:xfrm>
            <a:off x="7470648"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U</a:t>
            </a:r>
            <a:endParaRPr lang="en-US" sz="2000" dirty="0"/>
          </a:p>
        </p:txBody>
      </p:sp>
      <p:sp>
        <p:nvSpPr>
          <p:cNvPr id="87" name="Text 84"/>
          <p:cNvSpPr txBox="1"/>
          <p:nvPr/>
        </p:nvSpPr>
        <p:spPr>
          <a:xfrm>
            <a:off x="7470648"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27</a:t>
            </a:r>
            <a:endParaRPr lang="en-US" sz="1000" dirty="0"/>
          </a:p>
        </p:txBody>
      </p:sp>
      <p:sp>
        <p:nvSpPr>
          <p:cNvPr id="88" name="Shape 85"/>
          <p:cNvSpPr/>
          <p:nvPr/>
        </p:nvSpPr>
        <p:spPr>
          <a:xfrm>
            <a:off x="8162849" y="2935224"/>
            <a:ext cx="621792" cy="694944"/>
          </a:xfrm>
          <a:prstGeom prst="roundRect">
            <a:avLst>
              <a:gd name="adj" fmla="val 26471"/>
            </a:avLst>
          </a:prstGeom>
          <a:solidFill>
            <a:srgbClr val="FFFFFF"/>
          </a:solidFill>
          <a:ln w="12700">
            <a:solidFill>
              <a:srgbClr val="FFFFFF"/>
            </a:solidFill>
            <a:prstDash val="solid"/>
          </a:ln>
        </p:spPr>
      </p:sp>
      <p:sp>
        <p:nvSpPr>
          <p:cNvPr id="89" name="Text 86"/>
          <p:cNvSpPr txBox="1"/>
          <p:nvPr/>
        </p:nvSpPr>
        <p:spPr>
          <a:xfrm>
            <a:off x="8162849"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Ų</a:t>
            </a:r>
            <a:endParaRPr lang="en-US" sz="2000" dirty="0"/>
          </a:p>
        </p:txBody>
      </p:sp>
      <p:sp>
        <p:nvSpPr>
          <p:cNvPr id="90" name="Text 87"/>
          <p:cNvSpPr txBox="1"/>
          <p:nvPr/>
        </p:nvSpPr>
        <p:spPr>
          <a:xfrm>
            <a:off x="8162849"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28</a:t>
            </a:r>
            <a:endParaRPr lang="en-US" sz="1000" dirty="0"/>
          </a:p>
        </p:txBody>
      </p:sp>
      <p:sp>
        <p:nvSpPr>
          <p:cNvPr id="91" name="Shape 88"/>
          <p:cNvSpPr/>
          <p:nvPr/>
        </p:nvSpPr>
        <p:spPr>
          <a:xfrm>
            <a:off x="8855050" y="2935224"/>
            <a:ext cx="621792" cy="694944"/>
          </a:xfrm>
          <a:prstGeom prst="roundRect">
            <a:avLst>
              <a:gd name="adj" fmla="val 26471"/>
            </a:avLst>
          </a:prstGeom>
          <a:solidFill>
            <a:srgbClr val="FFFFFF"/>
          </a:solidFill>
          <a:ln w="12700">
            <a:solidFill>
              <a:srgbClr val="FFFFFF"/>
            </a:solidFill>
            <a:prstDash val="solid"/>
          </a:ln>
        </p:spPr>
      </p:sp>
      <p:sp>
        <p:nvSpPr>
          <p:cNvPr id="92" name="Text 89"/>
          <p:cNvSpPr txBox="1"/>
          <p:nvPr/>
        </p:nvSpPr>
        <p:spPr>
          <a:xfrm>
            <a:off x="8855050"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Ū</a:t>
            </a:r>
            <a:endParaRPr lang="en-US" sz="2000" dirty="0"/>
          </a:p>
        </p:txBody>
      </p:sp>
      <p:sp>
        <p:nvSpPr>
          <p:cNvPr id="93" name="Text 90"/>
          <p:cNvSpPr txBox="1"/>
          <p:nvPr/>
        </p:nvSpPr>
        <p:spPr>
          <a:xfrm>
            <a:off x="8855050"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29</a:t>
            </a:r>
            <a:endParaRPr lang="en-US" sz="1000" dirty="0"/>
          </a:p>
        </p:txBody>
      </p:sp>
      <p:sp>
        <p:nvSpPr>
          <p:cNvPr id="94" name="Shape 91"/>
          <p:cNvSpPr/>
          <p:nvPr/>
        </p:nvSpPr>
        <p:spPr>
          <a:xfrm>
            <a:off x="9547250" y="2935224"/>
            <a:ext cx="621792" cy="694944"/>
          </a:xfrm>
          <a:prstGeom prst="roundRect">
            <a:avLst>
              <a:gd name="adj" fmla="val 26471"/>
            </a:avLst>
          </a:prstGeom>
          <a:solidFill>
            <a:srgbClr val="FFFFFF"/>
          </a:solidFill>
          <a:ln w="12700">
            <a:solidFill>
              <a:srgbClr val="FFFFFF"/>
            </a:solidFill>
            <a:prstDash val="solid"/>
          </a:ln>
        </p:spPr>
      </p:sp>
      <p:sp>
        <p:nvSpPr>
          <p:cNvPr id="95" name="Text 92"/>
          <p:cNvSpPr txBox="1"/>
          <p:nvPr/>
        </p:nvSpPr>
        <p:spPr>
          <a:xfrm>
            <a:off x="9547250"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V</a:t>
            </a:r>
            <a:endParaRPr lang="en-US" sz="2000" dirty="0"/>
          </a:p>
        </p:txBody>
      </p:sp>
      <p:sp>
        <p:nvSpPr>
          <p:cNvPr id="96" name="Text 93"/>
          <p:cNvSpPr txBox="1"/>
          <p:nvPr/>
        </p:nvSpPr>
        <p:spPr>
          <a:xfrm>
            <a:off x="9547250"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30</a:t>
            </a:r>
            <a:endParaRPr lang="en-US" sz="1000" dirty="0"/>
          </a:p>
        </p:txBody>
      </p:sp>
      <p:sp>
        <p:nvSpPr>
          <p:cNvPr id="97" name="Shape 94"/>
          <p:cNvSpPr/>
          <p:nvPr/>
        </p:nvSpPr>
        <p:spPr>
          <a:xfrm>
            <a:off x="10239451" y="2935224"/>
            <a:ext cx="621792" cy="694944"/>
          </a:xfrm>
          <a:prstGeom prst="roundRect">
            <a:avLst>
              <a:gd name="adj" fmla="val 26471"/>
            </a:avLst>
          </a:prstGeom>
          <a:solidFill>
            <a:srgbClr val="FFFFFF"/>
          </a:solidFill>
          <a:ln w="12700">
            <a:solidFill>
              <a:srgbClr val="FFFFFF"/>
            </a:solidFill>
            <a:prstDash val="solid"/>
          </a:ln>
        </p:spPr>
      </p:sp>
      <p:sp>
        <p:nvSpPr>
          <p:cNvPr id="98" name="Text 95"/>
          <p:cNvSpPr txBox="1"/>
          <p:nvPr/>
        </p:nvSpPr>
        <p:spPr>
          <a:xfrm>
            <a:off x="10239451"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Z</a:t>
            </a:r>
            <a:endParaRPr lang="en-US" sz="2000" dirty="0"/>
          </a:p>
        </p:txBody>
      </p:sp>
      <p:sp>
        <p:nvSpPr>
          <p:cNvPr id="99" name="Text 96"/>
          <p:cNvSpPr txBox="1"/>
          <p:nvPr/>
        </p:nvSpPr>
        <p:spPr>
          <a:xfrm>
            <a:off x="10239451"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31</a:t>
            </a:r>
            <a:endParaRPr lang="en-US" sz="1000" dirty="0"/>
          </a:p>
        </p:txBody>
      </p:sp>
      <p:sp>
        <p:nvSpPr>
          <p:cNvPr id="100" name="Shape 97"/>
          <p:cNvSpPr/>
          <p:nvPr/>
        </p:nvSpPr>
        <p:spPr>
          <a:xfrm>
            <a:off x="10931652" y="2935224"/>
            <a:ext cx="621792" cy="694944"/>
          </a:xfrm>
          <a:prstGeom prst="roundRect">
            <a:avLst>
              <a:gd name="adj" fmla="val 26471"/>
            </a:avLst>
          </a:prstGeom>
          <a:solidFill>
            <a:srgbClr val="FFFFFF"/>
          </a:solidFill>
          <a:ln w="12700">
            <a:solidFill>
              <a:srgbClr val="FFFFFF"/>
            </a:solidFill>
            <a:prstDash val="solid"/>
          </a:ln>
        </p:spPr>
      </p:sp>
      <p:sp>
        <p:nvSpPr>
          <p:cNvPr id="101" name="Text 98"/>
          <p:cNvSpPr txBox="1"/>
          <p:nvPr/>
        </p:nvSpPr>
        <p:spPr>
          <a:xfrm>
            <a:off x="10931652"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Ž</a:t>
            </a:r>
            <a:endParaRPr lang="en-US" sz="2000" dirty="0"/>
          </a:p>
        </p:txBody>
      </p:sp>
      <p:sp>
        <p:nvSpPr>
          <p:cNvPr id="102" name="Text 99"/>
          <p:cNvSpPr txBox="1"/>
          <p:nvPr/>
        </p:nvSpPr>
        <p:spPr>
          <a:xfrm>
            <a:off x="10931652"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32</a:t>
            </a:r>
            <a:endParaRPr lang="en-US" sz="1000" dirty="0"/>
          </a:p>
        </p:txBody>
      </p:sp>
      <p:sp>
        <p:nvSpPr>
          <p:cNvPr id="103" name="Shape 100"/>
          <p:cNvSpPr/>
          <p:nvPr/>
        </p:nvSpPr>
        <p:spPr>
          <a:xfrm>
            <a:off x="548640" y="3840480"/>
            <a:ext cx="11064240" cy="1600200"/>
          </a:xfrm>
          <a:prstGeom prst="roundRect">
            <a:avLst>
              <a:gd name="adj" fmla="val 10286"/>
            </a:avLst>
          </a:prstGeom>
          <a:solidFill>
            <a:srgbClr val="1A211D"/>
          </a:solidFill>
          <a:ln w="12700">
            <a:solidFill>
              <a:srgbClr val="1A211D"/>
            </a:solidFill>
            <a:prstDash val="solid"/>
          </a:ln>
        </p:spPr>
      </p:sp>
      <p:sp>
        <p:nvSpPr>
          <p:cNvPr id="104" name="Text 101"/>
          <p:cNvSpPr txBox="1"/>
          <p:nvPr/>
        </p:nvSpPr>
        <p:spPr>
          <a:xfrm>
            <a:off x="777240" y="3931920"/>
            <a:ext cx="10607040" cy="1417320"/>
          </a:xfrm>
          <a:prstGeom prst="rect">
            <a:avLst/>
          </a:prstGeom>
          <a:noFill/>
          <a:ln/>
        </p:spPr>
        <p:txBody>
          <a:bodyPr wrap="square" lIns="0" tIns="0" rIns="0" bIns="0" rtlCol="0" anchor="ctr"/>
          <a:lstStyle/>
          <a:p>
            <a:pPr indent="0" marL="0">
              <a:buNone/>
            </a:pPr>
            <a:r>
              <a:rPr lang="en-US" sz="1800" b="1" dirty="0">
                <a:solidFill>
                  <a:srgbClr val="FFCF3A"/>
                </a:solidFill>
                <a:latin typeface="Courier New" pitchFamily="34" charset="0"/>
                <a:ea typeface="Courier New" pitchFamily="34" charset="-122"/>
                <a:cs typeface="Courier New" pitchFamily="34" charset="-120"/>
              </a:rPr>
              <a:t>10·9·28·13·10·6·15·20·1·4·19·21·21   /   14·15·26·25·18   /   24·24·20·19·18·26·4   /   25·27·18·20·30·17</a:t>
            </a:r>
            <a:endParaRPr lang="en-US" sz="1800" dirty="0"/>
          </a:p>
        </p:txBody>
      </p:sp>
      <p:sp>
        <p:nvSpPr>
          <p:cNvPr id="105" name="Shape 102"/>
          <p:cNvSpPr/>
          <p:nvPr/>
        </p:nvSpPr>
        <p:spPr>
          <a:xfrm>
            <a:off x="548640" y="5577840"/>
            <a:ext cx="11064240" cy="566928"/>
          </a:xfrm>
          <a:prstGeom prst="roundRect">
            <a:avLst>
              <a:gd name="adj" fmla="val 29032"/>
            </a:avLst>
          </a:prstGeom>
          <a:solidFill>
            <a:srgbClr val="FFFFFF"/>
          </a:solidFill>
          <a:ln w="12700">
            <a:solidFill>
              <a:srgbClr val="FFFFFF"/>
            </a:solidFill>
            <a:prstDash val="solid"/>
          </a:ln>
        </p:spPr>
      </p:sp>
      <p:sp>
        <p:nvSpPr>
          <p:cNvPr id="106" name="Text 103"/>
          <p:cNvSpPr txBox="1"/>
          <p:nvPr/>
        </p:nvSpPr>
        <p:spPr>
          <a:xfrm>
            <a:off x="777240" y="5577840"/>
            <a:ext cx="10607040" cy="566928"/>
          </a:xfrm>
          <a:prstGeom prst="rect">
            <a:avLst/>
          </a:prstGeom>
          <a:noFill/>
          <a:ln/>
        </p:spPr>
        <p:txBody>
          <a:bodyPr wrap="square" lIns="0" tIns="0" rIns="0" bIns="0" rtlCol="0" anchor="ctr"/>
          <a:lstStyle/>
          <a:p>
            <a:pPr indent="0" marL="0">
              <a:buNone/>
            </a:pPr>
            <a:r>
              <a:rPr lang="en-US" sz="1600" b="1" dirty="0">
                <a:solidFill>
                  <a:srgbClr val="1A211D"/>
                </a:solidFill>
                <a:latin typeface="Arial" pitchFamily="34" charset="0"/>
                <a:ea typeface="Arial" pitchFamily="34" charset="-122"/>
                <a:cs typeface="Arial" pitchFamily="34" charset="-120"/>
              </a:rPr>
              <a:t>UŽUOMINA: pranešimas prasideda žodžiu KAZIMIERAITIS. Raktažodis kartojamas per visą tekstą.</a:t>
            </a:r>
            <a:endParaRPr lang="en-US" sz="16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1188720"/>
            <a:ext cx="4288536" cy="384048"/>
          </a:xfrm>
          <a:prstGeom prst="roundRect">
            <a:avLst>
              <a:gd name="adj" fmla="val 42857"/>
            </a:avLst>
          </a:prstGeom>
          <a:solidFill>
            <a:srgbClr val="FFCF3A"/>
          </a:solidFill>
          <a:ln w="12700">
            <a:solidFill>
              <a:srgbClr val="FFCF3A"/>
            </a:solidFill>
            <a:prstDash val="solid"/>
          </a:ln>
        </p:spPr>
      </p:sp>
      <p:sp>
        <p:nvSpPr>
          <p:cNvPr id="3" name="Text 1"/>
          <p:cNvSpPr txBox="1"/>
          <p:nvPr/>
        </p:nvSpPr>
        <p:spPr>
          <a:xfrm>
            <a:off x="548640" y="1188720"/>
            <a:ext cx="4288536"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BALSAVIMAS DAR KARTĄ · IŠĖJIMO KORTELĖ</a:t>
            </a:r>
            <a:endParaRPr lang="en-US" sz="1200" dirty="0"/>
          </a:p>
        </p:txBody>
      </p:sp>
      <p:sp>
        <p:nvSpPr>
          <p:cNvPr id="4" name="Text 2"/>
          <p:cNvSpPr txBox="1"/>
          <p:nvPr/>
        </p:nvSpPr>
        <p:spPr>
          <a:xfrm>
            <a:off x="548640" y="1783080"/>
            <a:ext cx="11064240" cy="1371600"/>
          </a:xfrm>
          <a:prstGeom prst="rect">
            <a:avLst/>
          </a:prstGeom>
          <a:noFill/>
          <a:ln/>
        </p:spPr>
        <p:txBody>
          <a:bodyPr wrap="square" lIns="0" tIns="0" rIns="0" bIns="0" rtlCol="0" anchor="t"/>
          <a:lstStyle/>
          <a:p>
            <a:pPr indent="0" marL="0">
              <a:buNone/>
            </a:pPr>
            <a:r>
              <a:rPr lang="en-US" sz="4400" dirty="0">
                <a:solidFill>
                  <a:srgbClr val="FFFFFF"/>
                </a:solidFill>
                <a:latin typeface="Impact" pitchFamily="34" charset="0"/>
                <a:ea typeface="Impact" pitchFamily="34" charset="-122"/>
                <a:cs typeface="Impact" pitchFamily="34" charset="-120"/>
              </a:rPr>
              <a:t>AR VERTA KOVOTI, KAI BEVEIK NĖRA VILTIES LAIMĖTI?</a:t>
            </a:r>
            <a:endParaRPr lang="en-US" sz="4400" dirty="0"/>
          </a:p>
        </p:txBody>
      </p:sp>
      <p:sp>
        <p:nvSpPr>
          <p:cNvPr id="5" name="Shape 3"/>
          <p:cNvSpPr/>
          <p:nvPr/>
        </p:nvSpPr>
        <p:spPr>
          <a:xfrm>
            <a:off x="548640" y="3429000"/>
            <a:ext cx="3520440" cy="2697480"/>
          </a:xfrm>
          <a:prstGeom prst="roundRect">
            <a:avLst>
              <a:gd name="adj" fmla="val 6102"/>
            </a:avLst>
          </a:prstGeom>
          <a:solidFill>
            <a:srgbClr val="2E3B32"/>
          </a:solidFill>
          <a:ln w="12700">
            <a:solidFill>
              <a:srgbClr val="2E3B32"/>
            </a:solidFill>
            <a:prstDash val="solid"/>
          </a:ln>
        </p:spPr>
      </p:sp>
      <p:sp>
        <p:nvSpPr>
          <p:cNvPr id="6" name="Text 4"/>
          <p:cNvSpPr txBox="1"/>
          <p:nvPr/>
        </p:nvSpPr>
        <p:spPr>
          <a:xfrm>
            <a:off x="822960" y="3520440"/>
            <a:ext cx="914400" cy="914400"/>
          </a:xfrm>
          <a:prstGeom prst="rect">
            <a:avLst/>
          </a:prstGeom>
          <a:noFill/>
          <a:ln/>
        </p:spPr>
        <p:txBody>
          <a:bodyPr wrap="square" lIns="0" tIns="0" rIns="0" bIns="0" rtlCol="0" anchor="t"/>
          <a:lstStyle/>
          <a:p>
            <a:pPr indent="0" marL="0">
              <a:buNone/>
            </a:pPr>
            <a:r>
              <a:rPr lang="en-US" sz="5600" dirty="0">
                <a:solidFill>
                  <a:srgbClr val="FFCF3A"/>
                </a:solidFill>
                <a:latin typeface="Impact" pitchFamily="34" charset="0"/>
                <a:ea typeface="Impact" pitchFamily="34" charset="-122"/>
                <a:cs typeface="Impact" pitchFamily="34" charset="-120"/>
              </a:rPr>
              <a:t>1</a:t>
            </a:r>
            <a:endParaRPr lang="en-US" sz="5600" dirty="0"/>
          </a:p>
        </p:txBody>
      </p:sp>
      <p:sp>
        <p:nvSpPr>
          <p:cNvPr id="7" name="Text 5"/>
          <p:cNvSpPr txBox="1"/>
          <p:nvPr/>
        </p:nvSpPr>
        <p:spPr>
          <a:xfrm>
            <a:off x="822960" y="4480560"/>
            <a:ext cx="3017520" cy="54864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TEIGINYS</a:t>
            </a:r>
            <a:endParaRPr lang="en-US" sz="2800" dirty="0"/>
          </a:p>
        </p:txBody>
      </p:sp>
      <p:sp>
        <p:nvSpPr>
          <p:cNvPr id="8" name="Text 6"/>
          <p:cNvSpPr txBox="1"/>
          <p:nvPr/>
        </p:nvSpPr>
        <p:spPr>
          <a:xfrm>
            <a:off x="822960" y="5029200"/>
            <a:ext cx="3017520" cy="731520"/>
          </a:xfrm>
          <a:prstGeom prst="rect">
            <a:avLst/>
          </a:prstGeom>
          <a:noFill/>
          <a:ln/>
        </p:spPr>
        <p:txBody>
          <a:bodyPr wrap="square" lIns="0" tIns="0" rIns="0" bIns="0" rtlCol="0" anchor="t"/>
          <a:lstStyle/>
          <a:p>
            <a:pPr indent="0" marL="0">
              <a:buNone/>
            </a:pPr>
            <a:r>
              <a:rPr lang="en-US" sz="1600" dirty="0">
                <a:solidFill>
                  <a:srgbClr val="FFFFFF"/>
                </a:solidFill>
                <a:latin typeface="Arial" pitchFamily="34" charset="0"/>
                <a:ea typeface="Arial" pitchFamily="34" charset="-122"/>
                <a:cs typeface="Arial" pitchFamily="34" charset="-120"/>
              </a:rPr>
              <a:t>Mano atsakymas</a:t>
            </a:r>
            <a:endParaRPr lang="en-US" sz="1600" dirty="0"/>
          </a:p>
        </p:txBody>
      </p:sp>
      <p:sp>
        <p:nvSpPr>
          <p:cNvPr id="9" name="Shape 7"/>
          <p:cNvSpPr/>
          <p:nvPr/>
        </p:nvSpPr>
        <p:spPr>
          <a:xfrm>
            <a:off x="4297680" y="3429000"/>
            <a:ext cx="3520440" cy="2697480"/>
          </a:xfrm>
          <a:prstGeom prst="roundRect">
            <a:avLst>
              <a:gd name="adj" fmla="val 6102"/>
            </a:avLst>
          </a:prstGeom>
          <a:solidFill>
            <a:srgbClr val="FF4F3A"/>
          </a:solidFill>
          <a:ln w="12700">
            <a:solidFill>
              <a:srgbClr val="FF4F3A"/>
            </a:solidFill>
            <a:prstDash val="solid"/>
          </a:ln>
        </p:spPr>
      </p:sp>
      <p:sp>
        <p:nvSpPr>
          <p:cNvPr id="10" name="Text 8"/>
          <p:cNvSpPr txBox="1"/>
          <p:nvPr/>
        </p:nvSpPr>
        <p:spPr>
          <a:xfrm>
            <a:off x="4572000" y="3520440"/>
            <a:ext cx="914400" cy="914400"/>
          </a:xfrm>
          <a:prstGeom prst="rect">
            <a:avLst/>
          </a:prstGeom>
          <a:noFill/>
          <a:ln/>
        </p:spPr>
        <p:txBody>
          <a:bodyPr wrap="square" lIns="0" tIns="0" rIns="0" bIns="0" rtlCol="0" anchor="t"/>
          <a:lstStyle/>
          <a:p>
            <a:pPr indent="0" marL="0">
              <a:buNone/>
            </a:pPr>
            <a:r>
              <a:rPr lang="en-US" sz="5600" dirty="0">
                <a:solidFill>
                  <a:srgbClr val="FFCF3A"/>
                </a:solidFill>
                <a:latin typeface="Impact" pitchFamily="34" charset="0"/>
                <a:ea typeface="Impact" pitchFamily="34" charset="-122"/>
                <a:cs typeface="Impact" pitchFamily="34" charset="-120"/>
              </a:rPr>
              <a:t>2</a:t>
            </a:r>
            <a:endParaRPr lang="en-US" sz="5600" dirty="0"/>
          </a:p>
        </p:txBody>
      </p:sp>
      <p:sp>
        <p:nvSpPr>
          <p:cNvPr id="11" name="Text 9"/>
          <p:cNvSpPr txBox="1"/>
          <p:nvPr/>
        </p:nvSpPr>
        <p:spPr>
          <a:xfrm>
            <a:off x="4572000" y="4480560"/>
            <a:ext cx="3017520" cy="54864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ĮRODYMAS</a:t>
            </a:r>
            <a:endParaRPr lang="en-US" sz="2800" dirty="0"/>
          </a:p>
        </p:txBody>
      </p:sp>
      <p:sp>
        <p:nvSpPr>
          <p:cNvPr id="12" name="Text 10"/>
          <p:cNvSpPr txBox="1"/>
          <p:nvPr/>
        </p:nvSpPr>
        <p:spPr>
          <a:xfrm>
            <a:off x="4572000" y="5029200"/>
            <a:ext cx="3017520" cy="731520"/>
          </a:xfrm>
          <a:prstGeom prst="rect">
            <a:avLst/>
          </a:prstGeom>
          <a:noFill/>
          <a:ln/>
        </p:spPr>
        <p:txBody>
          <a:bodyPr wrap="square" lIns="0" tIns="0" rIns="0" bIns="0" rtlCol="0" anchor="t"/>
          <a:lstStyle/>
          <a:p>
            <a:pPr indent="0" marL="0">
              <a:buNone/>
            </a:pPr>
            <a:r>
              <a:rPr lang="en-US" sz="1600" dirty="0">
                <a:solidFill>
                  <a:srgbClr val="FFFFFF"/>
                </a:solidFill>
                <a:latin typeface="Arial" pitchFamily="34" charset="0"/>
                <a:ea typeface="Arial" pitchFamily="34" charset="-122"/>
                <a:cs typeface="Arial" pitchFamily="34" charset="-120"/>
              </a:rPr>
              <a:t>Faktas ar šaltinis iš pamokos</a:t>
            </a:r>
            <a:endParaRPr lang="en-US" sz="1600" dirty="0"/>
          </a:p>
        </p:txBody>
      </p:sp>
      <p:sp>
        <p:nvSpPr>
          <p:cNvPr id="13" name="Shape 11"/>
          <p:cNvSpPr/>
          <p:nvPr/>
        </p:nvSpPr>
        <p:spPr>
          <a:xfrm>
            <a:off x="8046720" y="3429000"/>
            <a:ext cx="3520440" cy="2697480"/>
          </a:xfrm>
          <a:prstGeom prst="roundRect">
            <a:avLst>
              <a:gd name="adj" fmla="val 6102"/>
            </a:avLst>
          </a:prstGeom>
          <a:solidFill>
            <a:srgbClr val="2E3B32"/>
          </a:solidFill>
          <a:ln w="12700">
            <a:solidFill>
              <a:srgbClr val="2E3B32"/>
            </a:solidFill>
            <a:prstDash val="solid"/>
          </a:ln>
        </p:spPr>
      </p:sp>
      <p:sp>
        <p:nvSpPr>
          <p:cNvPr id="14" name="Text 12"/>
          <p:cNvSpPr txBox="1"/>
          <p:nvPr/>
        </p:nvSpPr>
        <p:spPr>
          <a:xfrm>
            <a:off x="8321040" y="3520440"/>
            <a:ext cx="914400" cy="914400"/>
          </a:xfrm>
          <a:prstGeom prst="rect">
            <a:avLst/>
          </a:prstGeom>
          <a:noFill/>
          <a:ln/>
        </p:spPr>
        <p:txBody>
          <a:bodyPr wrap="square" lIns="0" tIns="0" rIns="0" bIns="0" rtlCol="0" anchor="t"/>
          <a:lstStyle/>
          <a:p>
            <a:pPr indent="0" marL="0">
              <a:buNone/>
            </a:pPr>
            <a:r>
              <a:rPr lang="en-US" sz="5600" dirty="0">
                <a:solidFill>
                  <a:srgbClr val="FFCF3A"/>
                </a:solidFill>
                <a:latin typeface="Impact" pitchFamily="34" charset="0"/>
                <a:ea typeface="Impact" pitchFamily="34" charset="-122"/>
                <a:cs typeface="Impact" pitchFamily="34" charset="-120"/>
              </a:rPr>
              <a:t>3</a:t>
            </a:r>
            <a:endParaRPr lang="en-US" sz="5600" dirty="0"/>
          </a:p>
        </p:txBody>
      </p:sp>
      <p:sp>
        <p:nvSpPr>
          <p:cNvPr id="15" name="Text 13"/>
          <p:cNvSpPr txBox="1"/>
          <p:nvPr/>
        </p:nvSpPr>
        <p:spPr>
          <a:xfrm>
            <a:off x="8321040" y="4480560"/>
            <a:ext cx="3017520" cy="54864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PAAIŠKINIMAS</a:t>
            </a:r>
            <a:endParaRPr lang="en-US" sz="2800" dirty="0"/>
          </a:p>
        </p:txBody>
      </p:sp>
      <p:sp>
        <p:nvSpPr>
          <p:cNvPr id="16" name="Text 14"/>
          <p:cNvSpPr txBox="1"/>
          <p:nvPr/>
        </p:nvSpPr>
        <p:spPr>
          <a:xfrm>
            <a:off x="8321040" y="5029200"/>
            <a:ext cx="3017520" cy="731520"/>
          </a:xfrm>
          <a:prstGeom prst="rect">
            <a:avLst/>
          </a:prstGeom>
          <a:noFill/>
          <a:ln/>
        </p:spPr>
        <p:txBody>
          <a:bodyPr wrap="square" lIns="0" tIns="0" rIns="0" bIns="0" rtlCol="0" anchor="t"/>
          <a:lstStyle/>
          <a:p>
            <a:pPr indent="0" marL="0">
              <a:buNone/>
            </a:pPr>
            <a:r>
              <a:rPr lang="en-US" sz="1600" dirty="0">
                <a:solidFill>
                  <a:srgbClr val="FFFFFF"/>
                </a:solidFill>
                <a:latin typeface="Arial" pitchFamily="34" charset="0"/>
                <a:ea typeface="Arial" pitchFamily="34" charset="-122"/>
                <a:cs typeface="Arial" pitchFamily="34" charset="-120"/>
              </a:rPr>
              <a:t>Kodėl įrodymas palaiko teiginį</a:t>
            </a:r>
            <a:endParaRPr lang="en-US" sz="1600" dirty="0"/>
          </a:p>
        </p:txBody>
      </p:sp>
    </p:spTree>
  </p:cSld>
  <p:clrMapOvr>
    <a:masterClrMapping/>
  </p:clrMapOvr>
</p:sld>
</file>

<file path=ppt/theme/theme1.xml><?xml version="1.0" encoding="utf-8"?>
<a:theme xmlns:a="http://schemas.openxmlformats.org/drawingml/2006/main" name="Kazimieraitis vaikams">
  <a:themeElements>
    <a:clrScheme name="Kazimieraitis vaikams">
      <a:dk1>
        <a:srgbClr val="1A211D"/>
      </a:dk1>
      <a:lt1>
        <a:srgbClr val="FFFFFF"/>
      </a:lt1>
      <a:dk2>
        <a:srgbClr val="2E3B32"/>
      </a:dk2>
      <a:lt2>
        <a:srgbClr val="EFEAE0"/>
      </a:lt2>
      <a:accent1>
        <a:srgbClr val="FFCF3A"/>
      </a:accent1>
      <a:accent2>
        <a:srgbClr val="FF4F3A"/>
      </a:accent2>
      <a:accent3>
        <a:srgbClr val="2BB673"/>
      </a:accent3>
      <a:accent4>
        <a:srgbClr val="3E4E42"/>
      </a:accent4>
      <a:accent5>
        <a:srgbClr val="9AA19C"/>
      </a:accent5>
      <a:accent6>
        <a:srgbClr val="E4DCCD"/>
      </a:accent6>
      <a:hlink>
        <a:srgbClr val="8A6A00"/>
      </a:hlink>
      <a:folHlink>
        <a:srgbClr val="3E4E42"/>
      </a:folHlink>
    </a:clrScheme>
    <a:fontScheme name="Kazimieraitis vaikams">
      <a:majorFont>
        <a:latin typeface="Impac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kazimieraitis.lt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Juozas Vitkus-Kazimieraitis. Šventinė pamoka 9–12 kl.</dc:title>
  <dc:subject>PptxGenJS Presentation</dc:subject>
  <dc:creator>Kazimieraičio muziejus</dc:creator>
  <cp:lastModifiedBy>Kazimieraičio muziejus</cp:lastModifiedBy>
  <cp:revision>1</cp:revision>
  <dcterms:created xsi:type="dcterms:W3CDTF">2026-11-06T09:44:05Z</dcterms:created>
  <dcterms:modified xsi:type="dcterms:W3CDTF">2026-11-06T09:44:05Z</dcterms:modified>
</cp:coreProperties>
</file>